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6"/>
  </p:notesMasterIdLst>
  <p:handoutMasterIdLst>
    <p:handoutMasterId r:id="rId27"/>
  </p:handoutMasterIdLst>
  <p:sldIdLst>
    <p:sldId id="264" r:id="rId2"/>
    <p:sldId id="400" r:id="rId3"/>
    <p:sldId id="404" r:id="rId4"/>
    <p:sldId id="313" r:id="rId5"/>
    <p:sldId id="406" r:id="rId6"/>
    <p:sldId id="430" r:id="rId7"/>
    <p:sldId id="407" r:id="rId8"/>
    <p:sldId id="408" r:id="rId9"/>
    <p:sldId id="410" r:id="rId10"/>
    <p:sldId id="413" r:id="rId11"/>
    <p:sldId id="418" r:id="rId12"/>
    <p:sldId id="416" r:id="rId13"/>
    <p:sldId id="417" r:id="rId14"/>
    <p:sldId id="419" r:id="rId15"/>
    <p:sldId id="425" r:id="rId16"/>
    <p:sldId id="420" r:id="rId17"/>
    <p:sldId id="423" r:id="rId18"/>
    <p:sldId id="433" r:id="rId19"/>
    <p:sldId id="436" r:id="rId20"/>
    <p:sldId id="438" r:id="rId21"/>
    <p:sldId id="439" r:id="rId22"/>
    <p:sldId id="440" r:id="rId23"/>
    <p:sldId id="442" r:id="rId24"/>
    <p:sldId id="441" r:id="rId25"/>
  </p:sldIdLst>
  <p:sldSz cx="14630400" cy="8229600"/>
  <p:notesSz cx="6858000" cy="9144000"/>
  <p:defaultTex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6" autoAdjust="0"/>
    <p:restoredTop sz="76731" autoAdjust="0"/>
  </p:normalViewPr>
  <p:slideViewPr>
    <p:cSldViewPr snapToGrid="0" snapToObjects="1">
      <p:cViewPr varScale="1">
        <p:scale>
          <a:sx n="75" d="100"/>
          <a:sy n="75" d="100"/>
        </p:scale>
        <p:origin x="2632" y="17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AB92DB-A37B-374C-A42C-12022C50490A}" type="datetimeFigureOut">
              <a:rPr lang="en-US" smtClean="0"/>
              <a:t>2/19/22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7EC517-94A3-EC42-831F-57E649F4868F}" type="slidenum">
              <a:rPr lang="en-US" smtClean="0"/>
              <a:t>‹#›</a:t>
            </a:fld>
            <a:endParaRPr lang="en-US"/>
          </a:p>
        </p:txBody>
      </p:sp>
    </p:spTree>
    <p:extLst>
      <p:ext uri="{BB962C8B-B14F-4D97-AF65-F5344CB8AC3E}">
        <p14:creationId xmlns:p14="http://schemas.microsoft.com/office/powerpoint/2010/main" val="6754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077B-2067-BF49-BB89-120D2740A311}" type="datetimeFigureOut">
              <a:rPr lang="en-US" smtClean="0"/>
              <a:t>2/19/22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F6AFA-D9DC-A049-B502-78DCF02E43F6}" type="slidenum">
              <a:rPr lang="en-US" smtClean="0"/>
              <a:t>‹#›</a:t>
            </a:fld>
            <a:endParaRPr lang="en-US"/>
          </a:p>
        </p:txBody>
      </p:sp>
    </p:spTree>
    <p:extLst>
      <p:ext uri="{BB962C8B-B14F-4D97-AF65-F5344CB8AC3E}">
        <p14:creationId xmlns:p14="http://schemas.microsoft.com/office/powerpoint/2010/main" val="1418541738"/>
      </p:ext>
    </p:extLst>
  </p:cSld>
  <p:clrMap bg1="lt1" tx1="dk1" bg2="lt2" tx2="dk2" accent1="accent1" accent2="accent2" accent3="accent3" accent4="accent4" accent5="accent5" accent6="accent6" hlink="hlink" folHlink="folHlink"/>
  <p:notesStyle>
    <a:lvl1pPr marL="0" algn="l" defTabSz="761970" rtl="0" eaLnBrk="1" latinLnBrk="0" hangingPunct="1">
      <a:defRPr sz="1000" kern="1200">
        <a:solidFill>
          <a:schemeClr val="tx1"/>
        </a:solidFill>
        <a:latin typeface="+mn-lt"/>
        <a:ea typeface="+mn-ea"/>
        <a:cs typeface="+mn-cs"/>
      </a:defRPr>
    </a:lvl1pPr>
    <a:lvl2pPr marL="380985" algn="l" defTabSz="761970" rtl="0" eaLnBrk="1" latinLnBrk="0" hangingPunct="1">
      <a:defRPr sz="1000" kern="1200">
        <a:solidFill>
          <a:schemeClr val="tx1"/>
        </a:solidFill>
        <a:latin typeface="+mn-lt"/>
        <a:ea typeface="+mn-ea"/>
        <a:cs typeface="+mn-cs"/>
      </a:defRPr>
    </a:lvl2pPr>
    <a:lvl3pPr marL="761970" algn="l" defTabSz="761970" rtl="0" eaLnBrk="1" latinLnBrk="0" hangingPunct="1">
      <a:defRPr sz="1000" kern="1200">
        <a:solidFill>
          <a:schemeClr val="tx1"/>
        </a:solidFill>
        <a:latin typeface="+mn-lt"/>
        <a:ea typeface="+mn-ea"/>
        <a:cs typeface="+mn-cs"/>
      </a:defRPr>
    </a:lvl3pPr>
    <a:lvl4pPr marL="1142954" algn="l" defTabSz="761970" rtl="0" eaLnBrk="1" latinLnBrk="0" hangingPunct="1">
      <a:defRPr sz="1000" kern="1200">
        <a:solidFill>
          <a:schemeClr val="tx1"/>
        </a:solidFill>
        <a:latin typeface="+mn-lt"/>
        <a:ea typeface="+mn-ea"/>
        <a:cs typeface="+mn-cs"/>
      </a:defRPr>
    </a:lvl4pPr>
    <a:lvl5pPr marL="1523939" algn="l" defTabSz="761970" rtl="0" eaLnBrk="1" latinLnBrk="0" hangingPunct="1">
      <a:defRPr sz="1000" kern="1200">
        <a:solidFill>
          <a:schemeClr val="tx1"/>
        </a:solidFill>
        <a:latin typeface="+mn-lt"/>
        <a:ea typeface="+mn-ea"/>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point…when we fail to see the significance of the Gospel for what it truly is and all its implications, we will look for substitute gospels. One of the ways we can discount the Gospel is by forgetting that just because many of the benefits of the Gospel are unseen in the here and now does not make them any less real. We tend to overvalue the created things (like work) because they seem more tangible to us. Charles Taylor, author of </a:t>
            </a:r>
            <a:r>
              <a:rPr lang="en-US" i="1" dirty="0"/>
              <a:t>A Secular Age, </a:t>
            </a:r>
            <a:r>
              <a:rPr lang="en-US" i="0" dirty="0"/>
              <a:t>points to </a:t>
            </a:r>
            <a:r>
              <a:rPr lang="en-US" dirty="0"/>
              <a:t>the loss of “enchantment” as creating an obstacle to faith. As people who live in modernity, we only have faith in the tangible, the material. To have a Christian worldview is to believe in things we cannot see and which defy a materialist worldview.</a:t>
            </a:r>
          </a:p>
        </p:txBody>
      </p:sp>
      <p:sp>
        <p:nvSpPr>
          <p:cNvPr id="4" name="Slide Number Placeholder 3"/>
          <p:cNvSpPr>
            <a:spLocks noGrp="1"/>
          </p:cNvSpPr>
          <p:nvPr>
            <p:ph type="sldNum" sz="quarter" idx="10"/>
          </p:nvPr>
        </p:nvSpPr>
        <p:spPr/>
        <p:txBody>
          <a:bodyPr/>
          <a:lstStyle/>
          <a:p>
            <a:fld id="{C9BF6AFA-D9DC-A049-B502-78DCF02E43F6}" type="slidenum">
              <a:rPr lang="en-US" smtClean="0"/>
              <a:t>2</a:t>
            </a:fld>
            <a:endParaRPr lang="en-US"/>
          </a:p>
        </p:txBody>
      </p:sp>
    </p:spTree>
    <p:extLst>
      <p:ext uri="{BB962C8B-B14F-4D97-AF65-F5344CB8AC3E}">
        <p14:creationId xmlns:p14="http://schemas.microsoft.com/office/powerpoint/2010/main" val="28330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en-US" dirty="0"/>
              <a:t>And once we have rightfully placed work under God’s sovereignty, not ours, and once we begin to do our work as unto the Lord, then how we treat others we encounter while we do our work changes. They are no longer means to an end or obstacles to be overcome, but people we love.</a:t>
            </a:r>
          </a:p>
          <a:p>
            <a:endParaRPr lang="en-US" dirty="0"/>
          </a:p>
          <a:p>
            <a:r>
              <a:rPr lang="en-US" dirty="0"/>
              <a:t>We obey our bosses with a sincere and glad heart…not complying on the outside and grumbling on the inside (Ephes. 6:5 - eye-service, and people pleasers). We obey those in authority over us in the same way that we obey Christ.</a:t>
            </a:r>
          </a:p>
        </p:txBody>
      </p:sp>
      <p:sp>
        <p:nvSpPr>
          <p:cNvPr id="4" name="Slide Number Placeholder 3"/>
          <p:cNvSpPr>
            <a:spLocks noGrp="1"/>
          </p:cNvSpPr>
          <p:nvPr>
            <p:ph type="sldNum" sz="quarter" idx="10"/>
          </p:nvPr>
        </p:nvSpPr>
        <p:spPr/>
        <p:txBody>
          <a:bodyPr/>
          <a:lstStyle/>
          <a:p>
            <a:fld id="{C9BF6AFA-D9DC-A049-B502-78DCF02E43F6}" type="slidenum">
              <a:rPr lang="en-US" smtClean="0"/>
              <a:t>11</a:t>
            </a:fld>
            <a:endParaRPr lang="en-US"/>
          </a:p>
        </p:txBody>
      </p:sp>
    </p:spTree>
    <p:extLst>
      <p:ext uri="{BB962C8B-B14F-4D97-AF65-F5344CB8AC3E}">
        <p14:creationId xmlns:p14="http://schemas.microsoft.com/office/powerpoint/2010/main" val="309433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 6:5-9 is another great passage that reminds us who we are really working for. We are bondservants of Christ (under contract with Christ) doing our work for him and not any man. </a:t>
            </a:r>
          </a:p>
        </p:txBody>
      </p:sp>
      <p:sp>
        <p:nvSpPr>
          <p:cNvPr id="4" name="Slide Number Placeholder 3"/>
          <p:cNvSpPr>
            <a:spLocks noGrp="1"/>
          </p:cNvSpPr>
          <p:nvPr>
            <p:ph type="sldNum" sz="quarter" idx="10"/>
          </p:nvPr>
        </p:nvSpPr>
        <p:spPr/>
        <p:txBody>
          <a:bodyPr/>
          <a:lstStyle/>
          <a:p>
            <a:fld id="{C9BF6AFA-D9DC-A049-B502-78DCF02E43F6}" type="slidenum">
              <a:rPr lang="en-US" smtClean="0"/>
              <a:t>12</a:t>
            </a:fld>
            <a:endParaRPr lang="en-US"/>
          </a:p>
        </p:txBody>
      </p:sp>
    </p:spTree>
    <p:extLst>
      <p:ext uri="{BB962C8B-B14F-4D97-AF65-F5344CB8AC3E}">
        <p14:creationId xmlns:p14="http://schemas.microsoft.com/office/powerpoint/2010/main" val="333683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13</a:t>
            </a:fld>
            <a:endParaRPr lang="en-US"/>
          </a:p>
        </p:txBody>
      </p:sp>
    </p:spTree>
    <p:extLst>
      <p:ext uri="{BB962C8B-B14F-4D97-AF65-F5344CB8AC3E}">
        <p14:creationId xmlns:p14="http://schemas.microsoft.com/office/powerpoint/2010/main" val="99460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remember that we lead in the workplace as those who are under the authority of a greater master, Jesus. Leadership is a burden to be carried not a privilege to be lorded over others</a:t>
            </a:r>
          </a:p>
        </p:txBody>
      </p:sp>
      <p:sp>
        <p:nvSpPr>
          <p:cNvPr id="4" name="Slide Number Placeholder 3"/>
          <p:cNvSpPr>
            <a:spLocks noGrp="1"/>
          </p:cNvSpPr>
          <p:nvPr>
            <p:ph type="sldNum" sz="quarter" idx="10"/>
          </p:nvPr>
        </p:nvSpPr>
        <p:spPr/>
        <p:txBody>
          <a:bodyPr/>
          <a:lstStyle/>
          <a:p>
            <a:fld id="{C9BF6AFA-D9DC-A049-B502-78DCF02E43F6}" type="slidenum">
              <a:rPr lang="en-US" smtClean="0"/>
              <a:t>14</a:t>
            </a:fld>
            <a:endParaRPr lang="en-US"/>
          </a:p>
        </p:txBody>
      </p:sp>
    </p:spTree>
    <p:extLst>
      <p:ext uri="{BB962C8B-B14F-4D97-AF65-F5344CB8AC3E}">
        <p14:creationId xmlns:p14="http://schemas.microsoft.com/office/powerpoint/2010/main" val="179769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lead like Jesus, who lead out of sacrificial service, not imposed power.</a:t>
            </a:r>
          </a:p>
        </p:txBody>
      </p:sp>
      <p:sp>
        <p:nvSpPr>
          <p:cNvPr id="4" name="Slide Number Placeholder 3"/>
          <p:cNvSpPr>
            <a:spLocks noGrp="1"/>
          </p:cNvSpPr>
          <p:nvPr>
            <p:ph type="sldNum" sz="quarter" idx="10"/>
          </p:nvPr>
        </p:nvSpPr>
        <p:spPr/>
        <p:txBody>
          <a:bodyPr/>
          <a:lstStyle/>
          <a:p>
            <a:fld id="{C9BF6AFA-D9DC-A049-B502-78DCF02E43F6}" type="slidenum">
              <a:rPr lang="en-US" smtClean="0"/>
              <a:t>15</a:t>
            </a:fld>
            <a:endParaRPr lang="en-US"/>
          </a:p>
        </p:txBody>
      </p:sp>
    </p:spTree>
    <p:extLst>
      <p:ext uri="{BB962C8B-B14F-4D97-AF65-F5344CB8AC3E}">
        <p14:creationId xmlns:p14="http://schemas.microsoft.com/office/powerpoint/2010/main" val="265554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have all the identity we need in Christ, we no longer need “to make a name for ourselves” (Gen 11:4) through our work. That let’s us step into the background and others step into the foreground.</a:t>
            </a:r>
          </a:p>
        </p:txBody>
      </p:sp>
      <p:sp>
        <p:nvSpPr>
          <p:cNvPr id="4" name="Slide Number Placeholder 3"/>
          <p:cNvSpPr>
            <a:spLocks noGrp="1"/>
          </p:cNvSpPr>
          <p:nvPr>
            <p:ph type="sldNum" sz="quarter" idx="10"/>
          </p:nvPr>
        </p:nvSpPr>
        <p:spPr/>
        <p:txBody>
          <a:bodyPr/>
          <a:lstStyle/>
          <a:p>
            <a:fld id="{C9BF6AFA-D9DC-A049-B502-78DCF02E43F6}" type="slidenum">
              <a:rPr lang="en-US" smtClean="0"/>
              <a:t>16</a:t>
            </a:fld>
            <a:endParaRPr lang="en-US"/>
          </a:p>
        </p:txBody>
      </p:sp>
    </p:spTree>
    <p:extLst>
      <p:ext uri="{BB962C8B-B14F-4D97-AF65-F5344CB8AC3E}">
        <p14:creationId xmlns:p14="http://schemas.microsoft.com/office/powerpoint/2010/main" val="390115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17</a:t>
            </a:fld>
            <a:endParaRPr lang="en-US"/>
          </a:p>
        </p:txBody>
      </p:sp>
    </p:spTree>
    <p:extLst>
      <p:ext uri="{BB962C8B-B14F-4D97-AF65-F5344CB8AC3E}">
        <p14:creationId xmlns:p14="http://schemas.microsoft.com/office/powerpoint/2010/main" val="358436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18</a:t>
            </a:fld>
            <a:endParaRPr lang="en-US"/>
          </a:p>
        </p:txBody>
      </p:sp>
    </p:spTree>
    <p:extLst>
      <p:ext uri="{BB962C8B-B14F-4D97-AF65-F5344CB8AC3E}">
        <p14:creationId xmlns:p14="http://schemas.microsoft.com/office/powerpoint/2010/main" val="345659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19</a:t>
            </a:fld>
            <a:endParaRPr lang="en-US"/>
          </a:p>
        </p:txBody>
      </p:sp>
    </p:spTree>
    <p:extLst>
      <p:ext uri="{BB962C8B-B14F-4D97-AF65-F5344CB8AC3E}">
        <p14:creationId xmlns:p14="http://schemas.microsoft.com/office/powerpoint/2010/main" val="1531404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20</a:t>
            </a:fld>
            <a:endParaRPr lang="en-US"/>
          </a:p>
        </p:txBody>
      </p:sp>
    </p:spTree>
    <p:extLst>
      <p:ext uri="{BB962C8B-B14F-4D97-AF65-F5344CB8AC3E}">
        <p14:creationId xmlns:p14="http://schemas.microsoft.com/office/powerpoint/2010/main" val="370525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remember that the rewards we perceive from our work will never last…only Christ gives us eternity.</a:t>
            </a:r>
          </a:p>
        </p:txBody>
      </p:sp>
      <p:sp>
        <p:nvSpPr>
          <p:cNvPr id="4" name="Slide Number Placeholder 3"/>
          <p:cNvSpPr>
            <a:spLocks noGrp="1"/>
          </p:cNvSpPr>
          <p:nvPr>
            <p:ph type="sldNum" sz="quarter" idx="10"/>
          </p:nvPr>
        </p:nvSpPr>
        <p:spPr/>
        <p:txBody>
          <a:bodyPr/>
          <a:lstStyle/>
          <a:p>
            <a:fld id="{C9BF6AFA-D9DC-A049-B502-78DCF02E43F6}" type="slidenum">
              <a:rPr lang="en-US" smtClean="0"/>
              <a:t>3</a:t>
            </a:fld>
            <a:endParaRPr lang="en-US"/>
          </a:p>
        </p:txBody>
      </p:sp>
    </p:spTree>
    <p:extLst>
      <p:ext uri="{BB962C8B-B14F-4D97-AF65-F5344CB8AC3E}">
        <p14:creationId xmlns:p14="http://schemas.microsoft.com/office/powerpoint/2010/main" val="77863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21</a:t>
            </a:fld>
            <a:endParaRPr lang="en-US"/>
          </a:p>
        </p:txBody>
      </p:sp>
    </p:spTree>
    <p:extLst>
      <p:ext uri="{BB962C8B-B14F-4D97-AF65-F5344CB8AC3E}">
        <p14:creationId xmlns:p14="http://schemas.microsoft.com/office/powerpoint/2010/main" val="505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22</a:t>
            </a:fld>
            <a:endParaRPr lang="en-US"/>
          </a:p>
        </p:txBody>
      </p:sp>
    </p:spTree>
    <p:extLst>
      <p:ext uri="{BB962C8B-B14F-4D97-AF65-F5344CB8AC3E}">
        <p14:creationId xmlns:p14="http://schemas.microsoft.com/office/powerpoint/2010/main" val="1379331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23</a:t>
            </a:fld>
            <a:endParaRPr lang="en-US"/>
          </a:p>
        </p:txBody>
      </p:sp>
    </p:spTree>
    <p:extLst>
      <p:ext uri="{BB962C8B-B14F-4D97-AF65-F5344CB8AC3E}">
        <p14:creationId xmlns:p14="http://schemas.microsoft.com/office/powerpoint/2010/main" val="302008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24</a:t>
            </a:fld>
            <a:endParaRPr lang="en-US"/>
          </a:p>
        </p:txBody>
      </p:sp>
    </p:spTree>
    <p:extLst>
      <p:ext uri="{BB962C8B-B14F-4D97-AF65-F5344CB8AC3E}">
        <p14:creationId xmlns:p14="http://schemas.microsoft.com/office/powerpoint/2010/main" val="181191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4</a:t>
            </a:fld>
            <a:endParaRPr lang="en-US"/>
          </a:p>
        </p:txBody>
      </p:sp>
    </p:spTree>
    <p:extLst>
      <p:ext uri="{BB962C8B-B14F-4D97-AF65-F5344CB8AC3E}">
        <p14:creationId xmlns:p14="http://schemas.microsoft.com/office/powerpoint/2010/main" val="32104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we become Ron Burgundy.</a:t>
            </a:r>
          </a:p>
        </p:txBody>
      </p:sp>
      <p:sp>
        <p:nvSpPr>
          <p:cNvPr id="4" name="Slide Number Placeholder 3"/>
          <p:cNvSpPr>
            <a:spLocks noGrp="1"/>
          </p:cNvSpPr>
          <p:nvPr>
            <p:ph type="sldNum" sz="quarter" idx="10"/>
          </p:nvPr>
        </p:nvSpPr>
        <p:spPr/>
        <p:txBody>
          <a:bodyPr/>
          <a:lstStyle/>
          <a:p>
            <a:fld id="{C9BF6AFA-D9DC-A049-B502-78DCF02E43F6}" type="slidenum">
              <a:rPr lang="en-US" smtClean="0"/>
              <a:t>5</a:t>
            </a:fld>
            <a:endParaRPr lang="en-US"/>
          </a:p>
        </p:txBody>
      </p:sp>
    </p:spTree>
    <p:extLst>
      <p:ext uri="{BB962C8B-B14F-4D97-AF65-F5344CB8AC3E}">
        <p14:creationId xmlns:p14="http://schemas.microsoft.com/office/powerpoint/2010/main" val="8189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6</a:t>
            </a:fld>
            <a:endParaRPr lang="en-US"/>
          </a:p>
        </p:txBody>
      </p:sp>
    </p:spTree>
    <p:extLst>
      <p:ext uri="{BB962C8B-B14F-4D97-AF65-F5344CB8AC3E}">
        <p14:creationId xmlns:p14="http://schemas.microsoft.com/office/powerpoint/2010/main" val="8223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7</a:t>
            </a:fld>
            <a:endParaRPr lang="en-US"/>
          </a:p>
        </p:txBody>
      </p:sp>
    </p:spTree>
    <p:extLst>
      <p:ext uri="{BB962C8B-B14F-4D97-AF65-F5344CB8AC3E}">
        <p14:creationId xmlns:p14="http://schemas.microsoft.com/office/powerpoint/2010/main" val="195466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God means that we recognize God has freed us from slavery…we belong to him. The first commandment says that nothing comes before him.</a:t>
            </a:r>
          </a:p>
        </p:txBody>
      </p:sp>
      <p:sp>
        <p:nvSpPr>
          <p:cNvPr id="4" name="Slide Number Placeholder 3"/>
          <p:cNvSpPr>
            <a:spLocks noGrp="1"/>
          </p:cNvSpPr>
          <p:nvPr>
            <p:ph type="sldNum" sz="quarter" idx="10"/>
          </p:nvPr>
        </p:nvSpPr>
        <p:spPr/>
        <p:txBody>
          <a:bodyPr/>
          <a:lstStyle/>
          <a:p>
            <a:fld id="{C9BF6AFA-D9DC-A049-B502-78DCF02E43F6}" type="slidenum">
              <a:rPr lang="en-US" smtClean="0"/>
              <a:t>8</a:t>
            </a:fld>
            <a:endParaRPr lang="en-US"/>
          </a:p>
        </p:txBody>
      </p:sp>
    </p:spTree>
    <p:extLst>
      <p:ext uri="{BB962C8B-B14F-4D97-AF65-F5344CB8AC3E}">
        <p14:creationId xmlns:p14="http://schemas.microsoft.com/office/powerpoint/2010/main" val="170442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feel incredibly trapped in our current jobs. We need to be reminded that no one owns us. We belong to God. We were slaves to sin and God ransomed us out of death and into life.</a:t>
            </a:r>
          </a:p>
        </p:txBody>
      </p:sp>
      <p:sp>
        <p:nvSpPr>
          <p:cNvPr id="4" name="Slide Number Placeholder 3"/>
          <p:cNvSpPr>
            <a:spLocks noGrp="1"/>
          </p:cNvSpPr>
          <p:nvPr>
            <p:ph type="sldNum" sz="quarter" idx="10"/>
          </p:nvPr>
        </p:nvSpPr>
        <p:spPr/>
        <p:txBody>
          <a:bodyPr/>
          <a:lstStyle/>
          <a:p>
            <a:fld id="{C9BF6AFA-D9DC-A049-B502-78DCF02E43F6}" type="slidenum">
              <a:rPr lang="en-US" smtClean="0"/>
              <a:t>9</a:t>
            </a:fld>
            <a:endParaRPr lang="en-US"/>
          </a:p>
        </p:txBody>
      </p:sp>
    </p:spTree>
    <p:extLst>
      <p:ext uri="{BB962C8B-B14F-4D97-AF65-F5344CB8AC3E}">
        <p14:creationId xmlns:p14="http://schemas.microsoft.com/office/powerpoint/2010/main" val="52803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we all need to ask is “who are we really working for?” If it is ourselves, then we need the glory and honor. But in reality, work is an act of worship. In fact, everything we do is an act of worship. Work becomes worship when we are mindful of God and all that he has done for us in Christ while we worship.</a:t>
            </a:r>
          </a:p>
        </p:txBody>
      </p:sp>
      <p:sp>
        <p:nvSpPr>
          <p:cNvPr id="4" name="Slide Number Placeholder 3"/>
          <p:cNvSpPr>
            <a:spLocks noGrp="1"/>
          </p:cNvSpPr>
          <p:nvPr>
            <p:ph type="sldNum" sz="quarter" idx="10"/>
          </p:nvPr>
        </p:nvSpPr>
        <p:spPr/>
        <p:txBody>
          <a:bodyPr/>
          <a:lstStyle/>
          <a:p>
            <a:fld id="{C9BF6AFA-D9DC-A049-B502-78DCF02E43F6}" type="slidenum">
              <a:rPr lang="en-US" smtClean="0"/>
              <a:t>10</a:t>
            </a:fld>
            <a:endParaRPr lang="en-US"/>
          </a:p>
        </p:txBody>
      </p:sp>
    </p:spTree>
    <p:extLst>
      <p:ext uri="{BB962C8B-B14F-4D97-AF65-F5344CB8AC3E}">
        <p14:creationId xmlns:p14="http://schemas.microsoft.com/office/powerpoint/2010/main" val="44851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5078C-0F14-5545-8BDF-E1C0A10FC02C}" type="datetimeFigureOut">
              <a:rPr lang="en-US" smtClean="0"/>
              <a:t>2/19/22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5078C-0F14-5545-8BDF-E1C0A10FC02C}" type="datetimeFigureOut">
              <a:rPr lang="en-US" smtClean="0"/>
              <a:t>2/19/22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5078C-0F14-5545-8BDF-E1C0A10FC02C}" type="datetimeFigureOut">
              <a:rPr lang="en-US" smtClean="0"/>
              <a:t>2/19/22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05078C-0F14-5545-8BDF-E1C0A10FC02C}" type="datetimeFigureOut">
              <a:rPr lang="en-US" smtClean="0"/>
              <a:t>2/19/22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5078C-0F14-5545-8BDF-E1C0A10FC02C}" type="datetimeFigureOut">
              <a:rPr lang="en-US" smtClean="0"/>
              <a:t>2/19/22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805078C-0F14-5545-8BDF-E1C0A10FC02C}" type="datetimeFigureOut">
              <a:rPr lang="en-US" smtClean="0"/>
              <a:t>2/19/22</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B97D93C-C4CF-3642-9C80-D95D031BF400}" type="slidenum">
              <a:rPr lang="en-US" smtClean="0"/>
              <a:t>‹#›</a:t>
            </a:fld>
            <a:endParaRPr lang="en-US"/>
          </a:p>
        </p:txBody>
      </p:sp>
    </p:spTree>
    <p:extLst>
      <p:ext uri="{BB962C8B-B14F-4D97-AF65-F5344CB8AC3E}">
        <p14:creationId xmlns:p14="http://schemas.microsoft.com/office/powerpoint/2010/main" val="1053862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26" y="-824246"/>
            <a:ext cx="17553945" cy="9878092"/>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3"/>
            </a:pPr>
            <a:r>
              <a:rPr lang="en-US" sz="4000" dirty="0">
                <a:latin typeface="+mj-lt"/>
              </a:rPr>
              <a:t>When we see our work as a means to “love God” we:</a:t>
            </a:r>
          </a:p>
          <a:p>
            <a:pPr lvl="1">
              <a:spcAft>
                <a:spcPts val="600"/>
              </a:spcAft>
            </a:pPr>
            <a:r>
              <a:rPr lang="en-US" sz="4000" dirty="0">
                <a:latin typeface="+mj-lt"/>
              </a:rPr>
              <a:t>Worship God, not our work</a:t>
            </a:r>
          </a:p>
          <a:p>
            <a:pPr lvl="1"/>
            <a:r>
              <a:rPr lang="en-US" sz="4000" dirty="0">
                <a:latin typeface="+mj-lt"/>
              </a:rPr>
              <a:t>Are motivated to </a:t>
            </a:r>
            <a:r>
              <a:rPr lang="en-US" sz="4000" b="1" u="sng" dirty="0">
                <a:latin typeface="+mj-lt"/>
              </a:rPr>
              <a:t>glorify</a:t>
            </a:r>
            <a:r>
              <a:rPr lang="en-US" sz="4000" dirty="0">
                <a:latin typeface="+mj-lt"/>
              </a:rPr>
              <a:t> God in our work, recognizing that our work is ultimately an </a:t>
            </a:r>
            <a:r>
              <a:rPr lang="en-US" sz="4000" b="1" u="sng" dirty="0">
                <a:latin typeface="+mj-lt"/>
              </a:rPr>
              <a:t>offering</a:t>
            </a:r>
            <a:r>
              <a:rPr lang="en-US" sz="4000" dirty="0">
                <a:latin typeface="+mj-lt"/>
              </a:rPr>
              <a:t> we make </a:t>
            </a:r>
            <a:br>
              <a:rPr lang="en-US" sz="4000" dirty="0">
                <a:latin typeface="+mj-lt"/>
              </a:rPr>
            </a:br>
            <a:r>
              <a:rPr lang="en-US" sz="4000" dirty="0">
                <a:latin typeface="+mj-lt"/>
              </a:rPr>
              <a:t>to him</a:t>
            </a:r>
          </a:p>
          <a:p>
            <a:pPr marL="0" indent="0">
              <a:buNone/>
            </a:pPr>
            <a:r>
              <a:rPr lang="en-US" sz="4000" dirty="0">
                <a:latin typeface="+mj-lt"/>
              </a:rPr>
              <a:t>“So…whatever you do, do all to the glory of God.”</a:t>
            </a:r>
          </a:p>
          <a:p>
            <a:pPr marL="0" indent="0">
              <a:buNone/>
            </a:pPr>
            <a:r>
              <a:rPr lang="en-US" sz="4000" dirty="0">
                <a:latin typeface="+mj-lt"/>
              </a:rPr>
              <a:t>	1 Cor. 10:31</a:t>
            </a:r>
          </a:p>
        </p:txBody>
      </p:sp>
    </p:spTree>
    <p:extLst>
      <p:ext uri="{BB962C8B-B14F-4D97-AF65-F5344CB8AC3E}">
        <p14:creationId xmlns:p14="http://schemas.microsoft.com/office/powerpoint/2010/main" val="326762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4"/>
            </a:pPr>
            <a:r>
              <a:rPr lang="en-US" sz="4000" dirty="0">
                <a:latin typeface="+mj-lt"/>
              </a:rPr>
              <a:t>When we see our work as a means to “love others” we:</a:t>
            </a:r>
          </a:p>
          <a:p>
            <a:pPr marL="1038225" indent="-423863"/>
            <a:r>
              <a:rPr lang="en-US" sz="4000" b="1" u="sng" dirty="0">
                <a:latin typeface="+mj-lt"/>
              </a:rPr>
              <a:t>Submit</a:t>
            </a:r>
            <a:r>
              <a:rPr lang="en-US" sz="4000" dirty="0">
                <a:latin typeface="+mj-lt"/>
              </a:rPr>
              <a:t> to the leadership of those over us with a glad heart</a:t>
            </a:r>
          </a:p>
        </p:txBody>
      </p:sp>
    </p:spTree>
    <p:extLst>
      <p:ext uri="{BB962C8B-B14F-4D97-AF65-F5344CB8AC3E}">
        <p14:creationId xmlns:p14="http://schemas.microsoft.com/office/powerpoint/2010/main" val="1858037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buNone/>
            </a:pPr>
            <a:r>
              <a:rPr lang="en-US" sz="4000" dirty="0">
                <a:latin typeface="+mj-lt"/>
              </a:rPr>
              <a:t>“Bondservants, obey your earthly masters with fear and trembling, with a sincere heart, as you would Christ, not by the way of eye-service, as people-pleasers, but as </a:t>
            </a:r>
            <a:r>
              <a:rPr lang="en-US" sz="4000" u="sng" dirty="0">
                <a:latin typeface="+mj-lt"/>
              </a:rPr>
              <a:t>bondservants of Christ, doing the will of God from the heart, rendering service with a good will as to the Lord and not to man</a:t>
            </a:r>
            <a:r>
              <a:rPr lang="en-US" sz="4000" dirty="0">
                <a:latin typeface="+mj-lt"/>
              </a:rPr>
              <a:t>, knowing that whatever good anyone does, this he will receive back from the Lord…</a:t>
            </a:r>
          </a:p>
        </p:txBody>
      </p:sp>
    </p:spTree>
    <p:extLst>
      <p:ext uri="{BB962C8B-B14F-4D97-AF65-F5344CB8AC3E}">
        <p14:creationId xmlns:p14="http://schemas.microsoft.com/office/powerpoint/2010/main" val="207196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buNone/>
            </a:pPr>
            <a:r>
              <a:rPr lang="en-US" sz="4000" dirty="0">
                <a:latin typeface="+mj-lt"/>
              </a:rPr>
              <a:t>whether he is a bondservant or is free. Masters, do the same to them, and stop your threatening, knowing that he who is both their Master and yours is in heaven, and that there is no partiality with him.”	Ephesians 6:5-9</a:t>
            </a:r>
          </a:p>
        </p:txBody>
      </p:sp>
    </p:spTree>
    <p:extLst>
      <p:ext uri="{BB962C8B-B14F-4D97-AF65-F5344CB8AC3E}">
        <p14:creationId xmlns:p14="http://schemas.microsoft.com/office/powerpoint/2010/main" val="3674973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4"/>
            </a:pPr>
            <a:r>
              <a:rPr lang="en-US" sz="4000" dirty="0">
                <a:latin typeface="+mj-lt"/>
              </a:rPr>
              <a:t>When we see our work as a means to “love others” we:</a:t>
            </a:r>
          </a:p>
          <a:p>
            <a:pPr marL="1038225" indent="-423863"/>
            <a:r>
              <a:rPr lang="en-US" sz="4000" dirty="0">
                <a:latin typeface="+mj-lt"/>
              </a:rPr>
              <a:t>Submit to the leadership of those over us with a glad heart</a:t>
            </a:r>
          </a:p>
          <a:p>
            <a:pPr marL="1038225" indent="-423863"/>
            <a:r>
              <a:rPr lang="en-US" sz="4000" dirty="0">
                <a:latin typeface="+mj-lt"/>
              </a:rPr>
              <a:t>Have </a:t>
            </a:r>
            <a:r>
              <a:rPr lang="en-US" sz="4000" b="1" u="sng" dirty="0">
                <a:latin typeface="+mj-lt"/>
              </a:rPr>
              <a:t>compassion</a:t>
            </a:r>
            <a:r>
              <a:rPr lang="en-US" sz="4000" dirty="0">
                <a:latin typeface="+mj-lt"/>
              </a:rPr>
              <a:t> for those we lead</a:t>
            </a:r>
          </a:p>
        </p:txBody>
      </p:sp>
    </p:spTree>
    <p:extLst>
      <p:ext uri="{BB962C8B-B14F-4D97-AF65-F5344CB8AC3E}">
        <p14:creationId xmlns:p14="http://schemas.microsoft.com/office/powerpoint/2010/main" val="406009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buNone/>
            </a:pPr>
            <a:r>
              <a:rPr lang="en-US" sz="4000" dirty="0">
                <a:latin typeface="+mj-lt"/>
              </a:rPr>
              <a:t>“You know that the rulers of the Gentiles lord it over them, and their great ones exercise authority over them. It shall not be so among you. But whoever would be great among you must be your servant, and whoever would be first among you must be your slave, even as the Son of Man came not to be served but to serve, and to give his life as a ransom for many.”		Matthew 20:25-28</a:t>
            </a:r>
          </a:p>
        </p:txBody>
      </p:sp>
    </p:spTree>
    <p:extLst>
      <p:ext uri="{BB962C8B-B14F-4D97-AF65-F5344CB8AC3E}">
        <p14:creationId xmlns:p14="http://schemas.microsoft.com/office/powerpoint/2010/main" val="72343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4"/>
            </a:pPr>
            <a:r>
              <a:rPr lang="en-US" sz="4000" dirty="0">
                <a:latin typeface="+mj-lt"/>
              </a:rPr>
              <a:t>When we see our work as a means to “love others” we:</a:t>
            </a:r>
          </a:p>
          <a:p>
            <a:pPr marL="1038225" indent="-423863"/>
            <a:r>
              <a:rPr lang="en-US" sz="4000" dirty="0">
                <a:latin typeface="+mj-lt"/>
              </a:rPr>
              <a:t>Submit to the leadership of those over us with a glad heart</a:t>
            </a:r>
          </a:p>
          <a:p>
            <a:pPr marL="1038225" indent="-423863"/>
            <a:r>
              <a:rPr lang="en-US" sz="4000" dirty="0">
                <a:latin typeface="+mj-lt"/>
              </a:rPr>
              <a:t>Have compassion for those we lead</a:t>
            </a:r>
          </a:p>
          <a:p>
            <a:pPr marL="1038225" indent="-423863"/>
            <a:r>
              <a:rPr lang="en-US" sz="4000" dirty="0">
                <a:latin typeface="+mj-lt"/>
              </a:rPr>
              <a:t>Draw attention to the contributions of </a:t>
            </a:r>
            <a:r>
              <a:rPr lang="en-US" sz="4000" b="1" u="sng" dirty="0">
                <a:latin typeface="+mj-lt"/>
              </a:rPr>
              <a:t>others</a:t>
            </a:r>
            <a:r>
              <a:rPr lang="en-US" sz="4000" dirty="0">
                <a:latin typeface="+mj-lt"/>
              </a:rPr>
              <a:t> </a:t>
            </a:r>
            <a:br>
              <a:rPr lang="en-US" sz="4000" dirty="0">
                <a:latin typeface="+mj-lt"/>
              </a:rPr>
            </a:br>
            <a:r>
              <a:rPr lang="en-US" sz="4000" dirty="0">
                <a:latin typeface="+mj-lt"/>
              </a:rPr>
              <a:t>and place ourselves in the background</a:t>
            </a:r>
          </a:p>
        </p:txBody>
      </p:sp>
    </p:spTree>
    <p:extLst>
      <p:ext uri="{BB962C8B-B14F-4D97-AF65-F5344CB8AC3E}">
        <p14:creationId xmlns:p14="http://schemas.microsoft.com/office/powerpoint/2010/main" val="274586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buNone/>
            </a:pPr>
            <a:r>
              <a:rPr lang="en-US" sz="4000" dirty="0">
                <a:latin typeface="+mj-lt"/>
              </a:rPr>
              <a:t>“Do nothing from selfish ambition or conceit, but in humility count others more significant than yourselves.”</a:t>
            </a:r>
          </a:p>
          <a:p>
            <a:pPr marL="0" indent="0">
              <a:buNone/>
            </a:pPr>
            <a:r>
              <a:rPr lang="en-US" sz="4000" dirty="0">
                <a:latin typeface="+mj-lt"/>
              </a:rPr>
              <a:t>	Philippians 2:3</a:t>
            </a:r>
          </a:p>
        </p:txBody>
      </p:sp>
    </p:spTree>
    <p:extLst>
      <p:ext uri="{BB962C8B-B14F-4D97-AF65-F5344CB8AC3E}">
        <p14:creationId xmlns:p14="http://schemas.microsoft.com/office/powerpoint/2010/main" val="412919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5"/>
            </a:pPr>
            <a:r>
              <a:rPr lang="en-US" sz="4000" dirty="0">
                <a:latin typeface="+mj-lt"/>
              </a:rPr>
              <a:t>We also “love others” by valuing their work as a </a:t>
            </a:r>
            <a:r>
              <a:rPr lang="en-US" sz="4000" b="1" u="sng" dirty="0">
                <a:latin typeface="+mj-lt"/>
              </a:rPr>
              <a:t>means</a:t>
            </a:r>
            <a:r>
              <a:rPr lang="en-US" sz="4000" dirty="0">
                <a:latin typeface="+mj-lt"/>
              </a:rPr>
              <a:t> that God uses to care for the world. </a:t>
            </a:r>
          </a:p>
          <a:p>
            <a:pPr marL="749300" indent="0">
              <a:buNone/>
            </a:pPr>
            <a:r>
              <a:rPr lang="en-US" sz="4000" dirty="0">
                <a:latin typeface="+mj-lt"/>
              </a:rPr>
              <a:t>“God milks the cows through the vocation of the milk maids.”	Martin Luther</a:t>
            </a:r>
          </a:p>
        </p:txBody>
      </p:sp>
    </p:spTree>
    <p:extLst>
      <p:ext uri="{BB962C8B-B14F-4D97-AF65-F5344CB8AC3E}">
        <p14:creationId xmlns:p14="http://schemas.microsoft.com/office/powerpoint/2010/main" val="248270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6"/>
            </a:pPr>
            <a:r>
              <a:rPr lang="en-US" sz="4000" dirty="0">
                <a:latin typeface="+mj-lt"/>
              </a:rPr>
              <a:t>God “works all things according to the counsel of his will” (Ephes. 1:11). Therefore, all work is significant to God because he is </a:t>
            </a:r>
            <a:r>
              <a:rPr lang="en-US" sz="4000" b="1" u="sng" dirty="0">
                <a:latin typeface="+mj-lt"/>
              </a:rPr>
              <a:t>accomplishing</a:t>
            </a:r>
            <a:r>
              <a:rPr lang="en-US" sz="4000" dirty="0">
                <a:latin typeface="+mj-lt"/>
              </a:rPr>
              <a:t> his purposes through it. Even work done in obscurity is important to him, so it should be important to us.</a:t>
            </a:r>
          </a:p>
          <a:p>
            <a:pPr marL="635000" indent="0">
              <a:buNone/>
            </a:pPr>
            <a:endParaRPr lang="en-US" sz="4000" dirty="0">
              <a:latin typeface="+mj-lt"/>
            </a:endParaRPr>
          </a:p>
        </p:txBody>
      </p:sp>
    </p:spTree>
    <p:extLst>
      <p:ext uri="{BB962C8B-B14F-4D97-AF65-F5344CB8AC3E}">
        <p14:creationId xmlns:p14="http://schemas.microsoft.com/office/powerpoint/2010/main" val="263367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a:pPr>
            <a:r>
              <a:rPr lang="en-US" sz="4000" dirty="0">
                <a:latin typeface="+mj-lt"/>
              </a:rPr>
              <a:t>Jesus is the </a:t>
            </a:r>
            <a:r>
              <a:rPr lang="en-US" sz="4000" b="1" u="sng" dirty="0">
                <a:latin typeface="+mj-lt"/>
              </a:rPr>
              <a:t>anchor</a:t>
            </a:r>
            <a:r>
              <a:rPr lang="en-US" sz="4000" dirty="0">
                <a:latin typeface="+mj-lt"/>
              </a:rPr>
              <a:t> who secures all of our hopes. Through our faith in him, we are reconciled to God, forgiven of our sins, have received a new identity, are adopted into God’s family, have an imperishable inheritance, and so much more. Just because this Gospel hope is largely unseen by us right now, does not make it any less real! That takes the </a:t>
            </a:r>
            <a:r>
              <a:rPr lang="en-US" sz="4000" b="1" u="sng" dirty="0">
                <a:latin typeface="+mj-lt"/>
              </a:rPr>
              <a:t>pressure off</a:t>
            </a:r>
            <a:r>
              <a:rPr lang="en-US" sz="4000" dirty="0">
                <a:latin typeface="+mj-lt"/>
              </a:rPr>
              <a:t> of work. </a:t>
            </a:r>
          </a:p>
          <a:p>
            <a:pPr marL="0" indent="0">
              <a:spcAft>
                <a:spcPts val="1728"/>
              </a:spcAft>
              <a:buNone/>
            </a:pPr>
            <a:endParaRPr lang="en-US" sz="4000" dirty="0">
              <a:latin typeface="+mj-lt"/>
            </a:endParaRPr>
          </a:p>
        </p:txBody>
      </p:sp>
    </p:spTree>
    <p:extLst>
      <p:ext uri="{BB962C8B-B14F-4D97-AF65-F5344CB8AC3E}">
        <p14:creationId xmlns:p14="http://schemas.microsoft.com/office/powerpoint/2010/main" val="2229831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7"/>
            </a:pPr>
            <a:r>
              <a:rPr lang="en-US" sz="4000" dirty="0">
                <a:latin typeface="+mj-lt"/>
              </a:rPr>
              <a:t>God’s care for the world is a </a:t>
            </a:r>
            <a:r>
              <a:rPr lang="en-US" sz="4000" b="1" u="sng" dirty="0">
                <a:latin typeface="+mj-lt"/>
              </a:rPr>
              <a:t>“common grace”</a:t>
            </a:r>
            <a:r>
              <a:rPr lang="en-US" sz="4000" dirty="0">
                <a:latin typeface="+mj-lt"/>
              </a:rPr>
              <a:t> that involves the work of Christians and non-Christians alike. “Common grace,” while not sufficient to save, is God’s </a:t>
            </a:r>
            <a:r>
              <a:rPr lang="en-US" sz="4000" b="1" u="sng" dirty="0">
                <a:latin typeface="+mj-lt"/>
              </a:rPr>
              <a:t>blessing</a:t>
            </a:r>
            <a:r>
              <a:rPr lang="en-US" sz="4000" dirty="0">
                <a:latin typeface="+mj-lt"/>
              </a:rPr>
              <a:t> of all people by enabling them to accomplish a </a:t>
            </a:r>
            <a:r>
              <a:rPr lang="en-US" sz="4000" b="1" u="sng" dirty="0">
                <a:latin typeface="+mj-lt"/>
              </a:rPr>
              <a:t>common good</a:t>
            </a:r>
            <a:r>
              <a:rPr lang="en-US" sz="4000" dirty="0">
                <a:latin typeface="+mj-lt"/>
              </a:rPr>
              <a:t> and by restraining the evil that they could otherwise do.</a:t>
            </a:r>
          </a:p>
        </p:txBody>
      </p:sp>
    </p:spTree>
    <p:extLst>
      <p:ext uri="{BB962C8B-B14F-4D97-AF65-F5344CB8AC3E}">
        <p14:creationId xmlns:p14="http://schemas.microsoft.com/office/powerpoint/2010/main" val="736077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635000" indent="0">
              <a:buNone/>
            </a:pPr>
            <a:r>
              <a:rPr lang="en-US" sz="4000" dirty="0"/>
              <a:t>“For [God] makes his sun rise on the evil and on the good, and sends rain on the just and on the unjust.”</a:t>
            </a:r>
          </a:p>
          <a:p>
            <a:pPr marL="635000" indent="0">
              <a:buNone/>
            </a:pPr>
            <a:r>
              <a:rPr lang="en-US" sz="4000" dirty="0"/>
              <a:t>	Matthew 5:45</a:t>
            </a:r>
            <a:endParaRPr lang="en-US" sz="4000" dirty="0">
              <a:latin typeface="+mj-lt"/>
            </a:endParaRPr>
          </a:p>
        </p:txBody>
      </p:sp>
    </p:spTree>
    <p:extLst>
      <p:ext uri="{BB962C8B-B14F-4D97-AF65-F5344CB8AC3E}">
        <p14:creationId xmlns:p14="http://schemas.microsoft.com/office/powerpoint/2010/main" val="146981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8"/>
            </a:pPr>
            <a:r>
              <a:rPr lang="en-US" sz="4000" dirty="0">
                <a:latin typeface="+mj-lt"/>
              </a:rPr>
              <a:t>When we realize that God is </a:t>
            </a:r>
            <a:r>
              <a:rPr lang="en-US" sz="4000" b="1" u="sng" dirty="0">
                <a:latin typeface="+mj-lt"/>
              </a:rPr>
              <a:t>guiding</a:t>
            </a:r>
            <a:r>
              <a:rPr lang="en-US" sz="4000" dirty="0">
                <a:latin typeface="+mj-lt"/>
              </a:rPr>
              <a:t> the work of non-believers, we are freed to celebrate them as his</a:t>
            </a:r>
            <a:br>
              <a:rPr lang="en-US" sz="4000" dirty="0">
                <a:latin typeface="+mj-lt"/>
              </a:rPr>
            </a:br>
            <a:r>
              <a:rPr lang="en-US" sz="4000" dirty="0">
                <a:latin typeface="+mj-lt"/>
              </a:rPr>
              <a:t>image-bearers and resist the urge to only do </a:t>
            </a:r>
            <a:br>
              <a:rPr lang="en-US" sz="4000" dirty="0">
                <a:latin typeface="+mj-lt"/>
              </a:rPr>
            </a:br>
            <a:r>
              <a:rPr lang="en-US" sz="4000" dirty="0">
                <a:latin typeface="+mj-lt"/>
              </a:rPr>
              <a:t>business in a </a:t>
            </a:r>
            <a:r>
              <a:rPr lang="en-US" sz="4000" b="1" u="sng" dirty="0">
                <a:latin typeface="+mj-lt"/>
              </a:rPr>
              <a:t>Christian bubble</a:t>
            </a:r>
            <a:r>
              <a:rPr lang="en-US" sz="4000" dirty="0">
                <a:latin typeface="+mj-lt"/>
              </a:rPr>
              <a:t>. We must also be ready to share with our non-believing co-workers and business associates the hope we have in Jesus Christ.</a:t>
            </a:r>
          </a:p>
        </p:txBody>
      </p:sp>
    </p:spTree>
    <p:extLst>
      <p:ext uri="{BB962C8B-B14F-4D97-AF65-F5344CB8AC3E}">
        <p14:creationId xmlns:p14="http://schemas.microsoft.com/office/powerpoint/2010/main" val="1188770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buNone/>
            </a:pPr>
            <a:r>
              <a:rPr lang="en-US" sz="4000" dirty="0"/>
              <a:t>“…but in your hearts honor Christ the Lord as holy, always being prepared to make a defense to anyone who asks you for a reason for the hope that is in you; yet do it with gentleness and respect…”		1 Peter 3:15</a:t>
            </a:r>
          </a:p>
          <a:p>
            <a:pPr marL="742950" indent="-742950">
              <a:spcAft>
                <a:spcPts val="1728"/>
              </a:spcAft>
              <a:buFont typeface="+mj-lt"/>
              <a:buAutoNum type="arabicPeriod" startAt="8"/>
            </a:pPr>
            <a:endParaRPr lang="en-US" sz="4000" dirty="0">
              <a:latin typeface="+mj-lt"/>
            </a:endParaRPr>
          </a:p>
        </p:txBody>
      </p:sp>
    </p:spTree>
    <p:extLst>
      <p:ext uri="{BB962C8B-B14F-4D97-AF65-F5344CB8AC3E}">
        <p14:creationId xmlns:p14="http://schemas.microsoft.com/office/powerpoint/2010/main" val="905698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spcAft>
                <a:spcPts val="1728"/>
              </a:spcAft>
              <a:buNone/>
            </a:pPr>
            <a:r>
              <a:rPr lang="en-US" sz="4000" dirty="0">
                <a:latin typeface="+mj-lt"/>
              </a:rPr>
              <a:t>Recap:</a:t>
            </a:r>
          </a:p>
          <a:p>
            <a:pPr>
              <a:spcAft>
                <a:spcPts val="1728"/>
              </a:spcAft>
            </a:pPr>
            <a:r>
              <a:rPr lang="en-US" sz="4000" dirty="0">
                <a:latin typeface="+mj-lt"/>
              </a:rPr>
              <a:t>We must constantly remind ourselves of all that we have in Christ so that we are freed to use work as a means to “love God and love others.”</a:t>
            </a:r>
          </a:p>
          <a:p>
            <a:pPr>
              <a:spcAft>
                <a:spcPts val="1728"/>
              </a:spcAft>
            </a:pPr>
            <a:r>
              <a:rPr lang="en-US" sz="4000" dirty="0">
                <a:latin typeface="+mj-lt"/>
              </a:rPr>
              <a:t>Work is God’s means to care for his world. Because</a:t>
            </a:r>
            <a:br>
              <a:rPr lang="en-US" sz="4000" dirty="0">
                <a:latin typeface="+mj-lt"/>
              </a:rPr>
            </a:br>
            <a:r>
              <a:rPr lang="en-US" sz="4000" dirty="0">
                <a:latin typeface="+mj-lt"/>
              </a:rPr>
              <a:t>of this, we must value all work, regardless of status</a:t>
            </a:r>
            <a:br>
              <a:rPr lang="en-US" sz="4000" dirty="0">
                <a:latin typeface="+mj-lt"/>
              </a:rPr>
            </a:br>
            <a:r>
              <a:rPr lang="en-US" sz="4000" dirty="0">
                <a:latin typeface="+mj-lt"/>
              </a:rPr>
              <a:t>and regardless of the worker’s faith.</a:t>
            </a:r>
          </a:p>
        </p:txBody>
      </p:sp>
    </p:spTree>
    <p:extLst>
      <p:ext uri="{BB962C8B-B14F-4D97-AF65-F5344CB8AC3E}">
        <p14:creationId xmlns:p14="http://schemas.microsoft.com/office/powerpoint/2010/main" val="174085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a:xfrm>
            <a:off x="1005840" y="2466976"/>
            <a:ext cx="12618720" cy="4945380"/>
          </a:xfrm>
        </p:spPr>
        <p:txBody>
          <a:bodyPr>
            <a:noAutofit/>
          </a:bodyPr>
          <a:lstStyle/>
          <a:p>
            <a:pPr marL="0" indent="0">
              <a:spcAft>
                <a:spcPts val="1728"/>
              </a:spcAft>
              <a:buNone/>
            </a:pPr>
            <a:r>
              <a:rPr lang="en-US" sz="4000" dirty="0">
                <a:latin typeface="+mj-lt"/>
              </a:rPr>
              <a:t>“…we look not to the things that are seen but to the things that are unseen. For the things that are seen are transient, but the things that are unseen are eternal.”	2 Cor. 4:18 </a:t>
            </a:r>
          </a:p>
        </p:txBody>
      </p:sp>
    </p:spTree>
    <p:extLst>
      <p:ext uri="{BB962C8B-B14F-4D97-AF65-F5344CB8AC3E}">
        <p14:creationId xmlns:p14="http://schemas.microsoft.com/office/powerpoint/2010/main" val="253281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2"/>
            </a:pPr>
            <a:r>
              <a:rPr lang="en-US" sz="4000" dirty="0">
                <a:latin typeface="+mj-lt"/>
              </a:rPr>
              <a:t>When Christians see their work </a:t>
            </a:r>
            <a:r>
              <a:rPr lang="en-US" sz="4000" b="1" u="sng" dirty="0">
                <a:latin typeface="+mj-lt"/>
              </a:rPr>
              <a:t>disconnected</a:t>
            </a:r>
            <a:r>
              <a:rPr lang="en-US" sz="4000" dirty="0">
                <a:latin typeface="+mj-lt"/>
              </a:rPr>
              <a:t> from the Gospel, they tend to adopt secular worldviews concerning work. This usually means that work becomes </a:t>
            </a:r>
            <a:r>
              <a:rPr lang="en-US" sz="4000" b="1" u="sng" dirty="0">
                <a:latin typeface="+mj-lt"/>
              </a:rPr>
              <a:t>self-focused</a:t>
            </a:r>
            <a:r>
              <a:rPr lang="en-US" sz="4000" dirty="0">
                <a:latin typeface="+mj-lt"/>
              </a:rPr>
              <a:t>. It becomes our identity and our means for security.</a:t>
            </a:r>
          </a:p>
        </p:txBody>
      </p:sp>
    </p:spTree>
    <p:extLst>
      <p:ext uri="{BB962C8B-B14F-4D97-AF65-F5344CB8AC3E}">
        <p14:creationId xmlns:p14="http://schemas.microsoft.com/office/powerpoint/2010/main" val="107681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pic>
        <p:nvPicPr>
          <p:cNvPr id="3" name="Content Placeholder 2">
            <a:extLst>
              <a:ext uri="{FF2B5EF4-FFF2-40B4-BE49-F238E27FC236}">
                <a16:creationId xmlns:a16="http://schemas.microsoft.com/office/drawing/2014/main" id="{6BE7FD26-1C72-E243-8416-D7D65630F446}"/>
              </a:ext>
            </a:extLst>
          </p:cNvPr>
          <p:cNvPicPr>
            <a:picLocks noGrp="1" noChangeAspect="1"/>
          </p:cNvPicPr>
          <p:nvPr>
            <p:ph idx="1"/>
          </p:nvPr>
        </p:nvPicPr>
        <p:blipFill>
          <a:blip r:embed="rId4"/>
          <a:stretch>
            <a:fillRect/>
          </a:stretch>
        </p:blipFill>
        <p:spPr>
          <a:xfrm>
            <a:off x="3313212" y="1444086"/>
            <a:ext cx="8003976" cy="5341428"/>
          </a:xfrm>
        </p:spPr>
      </p:pic>
    </p:spTree>
    <p:extLst>
      <p:ext uri="{BB962C8B-B14F-4D97-AF65-F5344CB8AC3E}">
        <p14:creationId xmlns:p14="http://schemas.microsoft.com/office/powerpoint/2010/main" val="252978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a:spcAft>
                <a:spcPts val="1728"/>
              </a:spcAft>
            </a:pPr>
            <a:r>
              <a:rPr lang="en-US" sz="4000" dirty="0">
                <a:latin typeface="+mj-lt"/>
              </a:rPr>
              <a:t>But the Christian worldview is oriented toward the values of Christ’s kingdom. Because Christ has secured for us all that we genuinely need, we are freed to see our work as a way to display </a:t>
            </a:r>
            <a:r>
              <a:rPr lang="en-US" sz="4000" b="1" u="sng" dirty="0">
                <a:latin typeface="+mj-lt"/>
              </a:rPr>
              <a:t>Christ’s values</a:t>
            </a:r>
            <a:r>
              <a:rPr lang="en-US" sz="4000" dirty="0">
                <a:latin typeface="+mj-lt"/>
              </a:rPr>
              <a:t> (love God, love others). </a:t>
            </a:r>
          </a:p>
        </p:txBody>
      </p:sp>
    </p:spTree>
    <p:extLst>
      <p:ext uri="{BB962C8B-B14F-4D97-AF65-F5344CB8AC3E}">
        <p14:creationId xmlns:p14="http://schemas.microsoft.com/office/powerpoint/2010/main" val="3473946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0" indent="0">
              <a:spcAft>
                <a:spcPts val="1728"/>
              </a:spcAft>
              <a:buNone/>
            </a:pPr>
            <a:r>
              <a:rPr lang="en-US" sz="4000" dirty="0">
                <a:latin typeface="+mj-lt"/>
              </a:rPr>
              <a:t>“And you shall love the Lord your God with all your heart and with all your soul and with all your mind and with all your strength…You shall love your neighbor as yourself. There is no other commandment greater than these.”	</a:t>
            </a:r>
          </a:p>
          <a:p>
            <a:pPr marL="0" indent="0">
              <a:spcAft>
                <a:spcPts val="1728"/>
              </a:spcAft>
              <a:buNone/>
            </a:pPr>
            <a:r>
              <a:rPr lang="en-US" sz="4000" dirty="0">
                <a:latin typeface="+mj-lt"/>
              </a:rPr>
              <a:t>	Mark 12:30-31 </a:t>
            </a:r>
          </a:p>
        </p:txBody>
      </p:sp>
    </p:spTree>
    <p:extLst>
      <p:ext uri="{BB962C8B-B14F-4D97-AF65-F5344CB8AC3E}">
        <p14:creationId xmlns:p14="http://schemas.microsoft.com/office/powerpoint/2010/main" val="362104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3"/>
            </a:pPr>
            <a:r>
              <a:rPr lang="en-US" sz="4000" dirty="0">
                <a:latin typeface="+mj-lt"/>
              </a:rPr>
              <a:t>When we see our work as a means to “love God” we:</a:t>
            </a:r>
          </a:p>
          <a:p>
            <a:pPr lvl="1"/>
            <a:r>
              <a:rPr lang="en-US" sz="4000" b="1" u="sng" dirty="0">
                <a:latin typeface="+mj-lt"/>
              </a:rPr>
              <a:t>Worship God</a:t>
            </a:r>
            <a:r>
              <a:rPr lang="en-US" sz="4000" dirty="0">
                <a:latin typeface="+mj-lt"/>
              </a:rPr>
              <a:t>, not our work </a:t>
            </a:r>
          </a:p>
        </p:txBody>
      </p:sp>
    </p:spTree>
    <p:extLst>
      <p:ext uri="{BB962C8B-B14F-4D97-AF65-F5344CB8AC3E}">
        <p14:creationId xmlns:p14="http://schemas.microsoft.com/office/powerpoint/2010/main" val="298692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A New Perspective</a:t>
            </a:r>
          </a:p>
        </p:txBody>
      </p:sp>
      <p:sp>
        <p:nvSpPr>
          <p:cNvPr id="7" name="Content Placeholder 6"/>
          <p:cNvSpPr>
            <a:spLocks noGrp="1"/>
          </p:cNvSpPr>
          <p:nvPr>
            <p:ph idx="1"/>
          </p:nvPr>
        </p:nvSpPr>
        <p:spPr/>
        <p:txBody>
          <a:bodyPr>
            <a:noAutofit/>
          </a:bodyPr>
          <a:lstStyle/>
          <a:p>
            <a:pPr marL="514350" lvl="0" indent="-514350">
              <a:spcAft>
                <a:spcPts val="1200"/>
              </a:spcAft>
              <a:buFont typeface="+mj-lt"/>
              <a:buAutoNum type="arabicPeriod" startAt="3"/>
            </a:pPr>
            <a:r>
              <a:rPr lang="en-US" sz="4000" dirty="0">
                <a:latin typeface="+mj-lt"/>
              </a:rPr>
              <a:t>When we see our work as a means to “love God” we:</a:t>
            </a:r>
          </a:p>
          <a:p>
            <a:pPr lvl="1"/>
            <a:r>
              <a:rPr lang="en-US" sz="4000" dirty="0">
                <a:latin typeface="+mj-lt"/>
              </a:rPr>
              <a:t>Worship God, not our work</a:t>
            </a:r>
          </a:p>
          <a:p>
            <a:pPr marL="548640" lvl="1" indent="0">
              <a:buNone/>
            </a:pPr>
            <a:endParaRPr lang="en-US" sz="4000" dirty="0">
              <a:latin typeface="+mj-lt"/>
            </a:endParaRPr>
          </a:p>
          <a:p>
            <a:pPr marL="548640" lvl="1" indent="0">
              <a:buNone/>
            </a:pPr>
            <a:r>
              <a:rPr lang="en-US" sz="4000" dirty="0">
                <a:latin typeface="+mj-lt"/>
              </a:rPr>
              <a:t>“I am the Lord your God, who brought you out of the land of Egypt, out of the house of slavery. You shall have no other gods before me.”	Exodus 20:2-3</a:t>
            </a:r>
          </a:p>
          <a:p>
            <a:pPr marL="548640" lvl="1" indent="0">
              <a:buNone/>
            </a:pPr>
            <a:endParaRPr lang="en-US" sz="4000" dirty="0">
              <a:latin typeface="+mj-lt"/>
            </a:endParaRPr>
          </a:p>
        </p:txBody>
      </p:sp>
    </p:spTree>
    <p:extLst>
      <p:ext uri="{BB962C8B-B14F-4D97-AF65-F5344CB8AC3E}">
        <p14:creationId xmlns:p14="http://schemas.microsoft.com/office/powerpoint/2010/main" val="3963500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12502</TotalTime>
  <Words>1742</Words>
  <Application>Microsoft Macintosh PowerPoint</Application>
  <PresentationFormat>Custom</PresentationFormat>
  <Paragraphs>100</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Uni Sans Thin CAPS</vt:lpstr>
      <vt:lpstr>Office Theme</vt:lpstr>
      <vt:lpstr>PowerPoint Presentation</vt:lpstr>
      <vt:lpstr>A New Perspective</vt:lpstr>
      <vt:lpstr>A New Perspective</vt:lpstr>
      <vt:lpstr>A New Perspective</vt:lpstr>
      <vt:lpstr>PowerPoint Presentation</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lpstr>A New Perspective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Finn</dc:creator>
  <cp:lastModifiedBy>Jim Hudson</cp:lastModifiedBy>
  <cp:revision>159</cp:revision>
  <cp:lastPrinted>2017-10-10T19:20:22Z</cp:lastPrinted>
  <dcterms:created xsi:type="dcterms:W3CDTF">2017-09-11T16:28:00Z</dcterms:created>
  <dcterms:modified xsi:type="dcterms:W3CDTF">2022-02-21T21:05:26Z</dcterms:modified>
</cp:coreProperties>
</file>