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5"/>
  </p:notesMasterIdLst>
  <p:handoutMasterIdLst>
    <p:handoutMasterId r:id="rId26"/>
  </p:handoutMasterIdLst>
  <p:sldIdLst>
    <p:sldId id="264" r:id="rId2"/>
    <p:sldId id="313" r:id="rId3"/>
    <p:sldId id="422" r:id="rId4"/>
    <p:sldId id="423" r:id="rId5"/>
    <p:sldId id="424" r:id="rId6"/>
    <p:sldId id="403" r:id="rId7"/>
    <p:sldId id="401" r:id="rId8"/>
    <p:sldId id="425" r:id="rId9"/>
    <p:sldId id="427" r:id="rId10"/>
    <p:sldId id="428" r:id="rId11"/>
    <p:sldId id="402" r:id="rId12"/>
    <p:sldId id="411" r:id="rId13"/>
    <p:sldId id="417" r:id="rId14"/>
    <p:sldId id="413" r:id="rId15"/>
    <p:sldId id="414" r:id="rId16"/>
    <p:sldId id="415" r:id="rId17"/>
    <p:sldId id="416" r:id="rId18"/>
    <p:sldId id="412" r:id="rId19"/>
    <p:sldId id="405" r:id="rId20"/>
    <p:sldId id="426" r:id="rId21"/>
    <p:sldId id="419" r:id="rId22"/>
    <p:sldId id="420" r:id="rId23"/>
    <p:sldId id="421" r:id="rId24"/>
  </p:sldIdLst>
  <p:sldSz cx="14630400" cy="8229600"/>
  <p:notesSz cx="6858000" cy="9144000"/>
  <p:defaultText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ACDA60-E10A-BE42-BF66-EC23DD2FCD7F}" v="45" dt="2022-02-16T00:59:22.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63129" autoAdjust="0"/>
  </p:normalViewPr>
  <p:slideViewPr>
    <p:cSldViewPr snapToGrid="0" snapToObjects="1">
      <p:cViewPr varScale="1">
        <p:scale>
          <a:sx n="61" d="100"/>
          <a:sy n="61" d="100"/>
        </p:scale>
        <p:origin x="2352" y="21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AB92DB-A37B-374C-A42C-12022C50490A}" type="datetimeFigureOut">
              <a:rPr lang="en-US" smtClean="0"/>
              <a:t>2/21/22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7EC517-94A3-EC42-831F-57E649F4868F}" type="slidenum">
              <a:rPr lang="en-US" smtClean="0"/>
              <a:t>‹#›</a:t>
            </a:fld>
            <a:endParaRPr lang="en-US"/>
          </a:p>
        </p:txBody>
      </p:sp>
    </p:spTree>
    <p:extLst>
      <p:ext uri="{BB962C8B-B14F-4D97-AF65-F5344CB8AC3E}">
        <p14:creationId xmlns:p14="http://schemas.microsoft.com/office/powerpoint/2010/main" val="67541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6077B-2067-BF49-BB89-120D2740A311}" type="datetimeFigureOut">
              <a:rPr lang="en-US" smtClean="0"/>
              <a:t>2/21/22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F6AFA-D9DC-A049-B502-78DCF02E43F6}" type="slidenum">
              <a:rPr lang="en-US" smtClean="0"/>
              <a:t>‹#›</a:t>
            </a:fld>
            <a:endParaRPr lang="en-US"/>
          </a:p>
        </p:txBody>
      </p:sp>
    </p:spTree>
    <p:extLst>
      <p:ext uri="{BB962C8B-B14F-4D97-AF65-F5344CB8AC3E}">
        <p14:creationId xmlns:p14="http://schemas.microsoft.com/office/powerpoint/2010/main" val="1418541738"/>
      </p:ext>
    </p:extLst>
  </p:cSld>
  <p:clrMap bg1="lt1" tx1="dk1" bg2="lt2" tx2="dk2" accent1="accent1" accent2="accent2" accent3="accent3" accent4="accent4" accent5="accent5" accent6="accent6" hlink="hlink" folHlink="folHlink"/>
  <p:notesStyle>
    <a:lvl1pPr marL="0" algn="l" defTabSz="761970" rtl="0" eaLnBrk="1" latinLnBrk="0" hangingPunct="1">
      <a:defRPr sz="1000" kern="1200">
        <a:solidFill>
          <a:schemeClr val="tx1"/>
        </a:solidFill>
        <a:latin typeface="+mn-lt"/>
        <a:ea typeface="+mn-ea"/>
        <a:cs typeface="+mn-cs"/>
      </a:defRPr>
    </a:lvl1pPr>
    <a:lvl2pPr marL="380985" algn="l" defTabSz="761970" rtl="0" eaLnBrk="1" latinLnBrk="0" hangingPunct="1">
      <a:defRPr sz="1000" kern="1200">
        <a:solidFill>
          <a:schemeClr val="tx1"/>
        </a:solidFill>
        <a:latin typeface="+mn-lt"/>
        <a:ea typeface="+mn-ea"/>
        <a:cs typeface="+mn-cs"/>
      </a:defRPr>
    </a:lvl2pPr>
    <a:lvl3pPr marL="761970" algn="l" defTabSz="761970" rtl="0" eaLnBrk="1" latinLnBrk="0" hangingPunct="1">
      <a:defRPr sz="1000" kern="1200">
        <a:solidFill>
          <a:schemeClr val="tx1"/>
        </a:solidFill>
        <a:latin typeface="+mn-lt"/>
        <a:ea typeface="+mn-ea"/>
        <a:cs typeface="+mn-cs"/>
      </a:defRPr>
    </a:lvl3pPr>
    <a:lvl4pPr marL="1142954" algn="l" defTabSz="761970" rtl="0" eaLnBrk="1" latinLnBrk="0" hangingPunct="1">
      <a:defRPr sz="1000" kern="1200">
        <a:solidFill>
          <a:schemeClr val="tx1"/>
        </a:solidFill>
        <a:latin typeface="+mn-lt"/>
        <a:ea typeface="+mn-ea"/>
        <a:cs typeface="+mn-cs"/>
      </a:defRPr>
    </a:lvl4pPr>
    <a:lvl5pPr marL="1523939" algn="l" defTabSz="761970" rtl="0" eaLnBrk="1" latinLnBrk="0" hangingPunct="1">
      <a:defRPr sz="1000" kern="1200">
        <a:solidFill>
          <a:schemeClr val="tx1"/>
        </a:solidFill>
        <a:latin typeface="+mn-lt"/>
        <a:ea typeface="+mn-ea"/>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 back to this idea of thorns and thistles. Agrarian setting…no one grows thorns and thistles. Unintended consequences of our labor. We aim for something we desire, but because of the Fall, we get something we don’t want instead. FUTILITY. “Striving after the wind.” Ecclesiastes 2.</a:t>
            </a:r>
          </a:p>
          <a:p>
            <a:endParaRPr lang="en-US" dirty="0"/>
          </a:p>
          <a:p>
            <a:r>
              <a:rPr lang="en-US" dirty="0"/>
              <a:t>Come Lord Jesus Come</a:t>
            </a:r>
          </a:p>
          <a:p>
            <a:endParaRPr lang="en-US" dirty="0"/>
          </a:p>
          <a:p>
            <a:r>
              <a:rPr lang="en-US" dirty="0"/>
              <a:t>Thorns and thistles makes us long for rescue…for redemption. Bad news makes us want good news.</a:t>
            </a:r>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a:t>
            </a:fld>
            <a:endParaRPr lang="en-US"/>
          </a:p>
        </p:txBody>
      </p:sp>
    </p:spTree>
    <p:extLst>
      <p:ext uri="{BB962C8B-B14F-4D97-AF65-F5344CB8AC3E}">
        <p14:creationId xmlns:p14="http://schemas.microsoft.com/office/powerpoint/2010/main" val="3210416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11</a:t>
            </a:fld>
            <a:endParaRPr lang="en-US"/>
          </a:p>
        </p:txBody>
      </p:sp>
    </p:spTree>
    <p:extLst>
      <p:ext uri="{BB962C8B-B14F-4D97-AF65-F5344CB8AC3E}">
        <p14:creationId xmlns:p14="http://schemas.microsoft.com/office/powerpoint/2010/main" val="327142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12</a:t>
            </a:fld>
            <a:endParaRPr lang="en-US"/>
          </a:p>
        </p:txBody>
      </p:sp>
    </p:spTree>
    <p:extLst>
      <p:ext uri="{BB962C8B-B14F-4D97-AF65-F5344CB8AC3E}">
        <p14:creationId xmlns:p14="http://schemas.microsoft.com/office/powerpoint/2010/main" val="388080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13</a:t>
            </a:fld>
            <a:endParaRPr lang="en-US"/>
          </a:p>
        </p:txBody>
      </p:sp>
    </p:spTree>
    <p:extLst>
      <p:ext uri="{BB962C8B-B14F-4D97-AF65-F5344CB8AC3E}">
        <p14:creationId xmlns:p14="http://schemas.microsoft.com/office/powerpoint/2010/main" val="2857730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14</a:t>
            </a:fld>
            <a:endParaRPr lang="en-US"/>
          </a:p>
        </p:txBody>
      </p:sp>
    </p:spTree>
    <p:extLst>
      <p:ext uri="{BB962C8B-B14F-4D97-AF65-F5344CB8AC3E}">
        <p14:creationId xmlns:p14="http://schemas.microsoft.com/office/powerpoint/2010/main" val="3231869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15</a:t>
            </a:fld>
            <a:endParaRPr lang="en-US"/>
          </a:p>
        </p:txBody>
      </p:sp>
    </p:spTree>
    <p:extLst>
      <p:ext uri="{BB962C8B-B14F-4D97-AF65-F5344CB8AC3E}">
        <p14:creationId xmlns:p14="http://schemas.microsoft.com/office/powerpoint/2010/main" val="1003921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16</a:t>
            </a:fld>
            <a:endParaRPr lang="en-US"/>
          </a:p>
        </p:txBody>
      </p:sp>
    </p:spTree>
    <p:extLst>
      <p:ext uri="{BB962C8B-B14F-4D97-AF65-F5344CB8AC3E}">
        <p14:creationId xmlns:p14="http://schemas.microsoft.com/office/powerpoint/2010/main" val="54426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17</a:t>
            </a:fld>
            <a:endParaRPr lang="en-US"/>
          </a:p>
        </p:txBody>
      </p:sp>
    </p:spTree>
    <p:extLst>
      <p:ext uri="{BB962C8B-B14F-4D97-AF65-F5344CB8AC3E}">
        <p14:creationId xmlns:p14="http://schemas.microsoft.com/office/powerpoint/2010/main" val="924001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18</a:t>
            </a:fld>
            <a:endParaRPr lang="en-US"/>
          </a:p>
        </p:txBody>
      </p:sp>
    </p:spTree>
    <p:extLst>
      <p:ext uri="{BB962C8B-B14F-4D97-AF65-F5344CB8AC3E}">
        <p14:creationId xmlns:p14="http://schemas.microsoft.com/office/powerpoint/2010/main" val="4198422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already and not yet of the gospel</a:t>
            </a:r>
          </a:p>
          <a:p>
            <a:pPr marL="171450" indent="-171450">
              <a:buFont typeface="Arial" panose="020B0604020202020204" pitchFamily="34" charset="0"/>
              <a:buChar char="•"/>
            </a:pPr>
            <a:r>
              <a:rPr lang="en-US" dirty="0"/>
              <a:t>Craving for Jesus to make All Things New</a:t>
            </a:r>
          </a:p>
          <a:p>
            <a:pPr marL="171450" indent="-171450">
              <a:buFont typeface="Arial" panose="020B0604020202020204" pitchFamily="34" charset="0"/>
              <a:buChar char="•"/>
            </a:pPr>
            <a:r>
              <a:rPr lang="en-US" dirty="0"/>
              <a:t>IT IS FINISHED</a:t>
            </a:r>
          </a:p>
          <a:p>
            <a:pPr marL="171450" indent="-171450">
              <a:buFont typeface="Arial" panose="020B0604020202020204" pitchFamily="34" charset="0"/>
              <a:buChar char="•"/>
            </a:pPr>
            <a:r>
              <a:rPr lang="en-US" dirty="0"/>
              <a:t>ALL THINGS NEW</a:t>
            </a:r>
          </a:p>
        </p:txBody>
      </p:sp>
      <p:sp>
        <p:nvSpPr>
          <p:cNvPr id="4" name="Slide Number Placeholder 3"/>
          <p:cNvSpPr>
            <a:spLocks noGrp="1"/>
          </p:cNvSpPr>
          <p:nvPr>
            <p:ph type="sldNum" sz="quarter" idx="10"/>
          </p:nvPr>
        </p:nvSpPr>
        <p:spPr/>
        <p:txBody>
          <a:bodyPr/>
          <a:lstStyle/>
          <a:p>
            <a:fld id="{C9BF6AFA-D9DC-A049-B502-78DCF02E43F6}" type="slidenum">
              <a:rPr lang="en-US" smtClean="0"/>
              <a:t>19</a:t>
            </a:fld>
            <a:endParaRPr lang="en-US"/>
          </a:p>
        </p:txBody>
      </p:sp>
    </p:spTree>
    <p:extLst>
      <p:ext uri="{BB962C8B-B14F-4D97-AF65-F5344CB8AC3E}">
        <p14:creationId xmlns:p14="http://schemas.microsoft.com/office/powerpoint/2010/main" val="349302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20</a:t>
            </a:fld>
            <a:endParaRPr lang="en-US"/>
          </a:p>
        </p:txBody>
      </p:sp>
    </p:spTree>
    <p:extLst>
      <p:ext uri="{BB962C8B-B14F-4D97-AF65-F5344CB8AC3E}">
        <p14:creationId xmlns:p14="http://schemas.microsoft.com/office/powerpoint/2010/main" val="38403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Not Plan B</a:t>
            </a:r>
          </a:p>
          <a:p>
            <a:pPr marL="171450" indent="-171450">
              <a:buFont typeface="Arial" panose="020B0604020202020204" pitchFamily="34" charset="0"/>
              <a:buChar char="•"/>
            </a:pPr>
            <a:r>
              <a:rPr lang="en-US" dirty="0"/>
              <a:t>God curses the serpent and the ground, but not Adam and Eve</a:t>
            </a:r>
          </a:p>
          <a:p>
            <a:pPr marL="171450" indent="-171450">
              <a:buFont typeface="Arial" panose="020B0604020202020204" pitchFamily="34" charset="0"/>
              <a:buChar char="•"/>
            </a:pPr>
            <a:r>
              <a:rPr lang="en-US" dirty="0"/>
              <a:t>Echoes of Redemption builds throughout the Old Testament</a:t>
            </a:r>
          </a:p>
          <a:p>
            <a:pPr marL="171450" indent="-171450">
              <a:buFont typeface="Arial" panose="020B0604020202020204" pitchFamily="34" charset="0"/>
              <a:buChar char="•"/>
            </a:pPr>
            <a:r>
              <a:rPr lang="en-US" dirty="0"/>
              <a:t>The stunning long suffering and patience of God</a:t>
            </a:r>
          </a:p>
          <a:p>
            <a:pPr marL="171450" indent="-171450">
              <a:buFont typeface="Arial" panose="020B0604020202020204" pitchFamily="34" charset="0"/>
              <a:buChar char="•"/>
            </a:pPr>
            <a:r>
              <a:rPr lang="en-US" dirty="0"/>
              <a:t>Unresolved tension at the end of the OT – Will God be Just or Merciful</a:t>
            </a:r>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3</a:t>
            </a:fld>
            <a:endParaRPr lang="en-US"/>
          </a:p>
        </p:txBody>
      </p:sp>
    </p:spTree>
    <p:extLst>
      <p:ext uri="{BB962C8B-B14F-4D97-AF65-F5344CB8AC3E}">
        <p14:creationId xmlns:p14="http://schemas.microsoft.com/office/powerpoint/2010/main" val="2999463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21</a:t>
            </a:fld>
            <a:endParaRPr lang="en-US"/>
          </a:p>
        </p:txBody>
      </p:sp>
    </p:spTree>
    <p:extLst>
      <p:ext uri="{BB962C8B-B14F-4D97-AF65-F5344CB8AC3E}">
        <p14:creationId xmlns:p14="http://schemas.microsoft.com/office/powerpoint/2010/main" val="1152346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22</a:t>
            </a:fld>
            <a:endParaRPr lang="en-US"/>
          </a:p>
        </p:txBody>
      </p:sp>
    </p:spTree>
    <p:extLst>
      <p:ext uri="{BB962C8B-B14F-4D97-AF65-F5344CB8AC3E}">
        <p14:creationId xmlns:p14="http://schemas.microsoft.com/office/powerpoint/2010/main" val="3730433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23</a:t>
            </a:fld>
            <a:endParaRPr lang="en-US"/>
          </a:p>
        </p:txBody>
      </p:sp>
    </p:spTree>
    <p:extLst>
      <p:ext uri="{BB962C8B-B14F-4D97-AF65-F5344CB8AC3E}">
        <p14:creationId xmlns:p14="http://schemas.microsoft.com/office/powerpoint/2010/main" val="140409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Echoes of Redemption builds throughout the Old Testament</a:t>
            </a:r>
          </a:p>
          <a:p>
            <a:pPr marL="171450" indent="-171450">
              <a:buFont typeface="Arial" panose="020B0604020202020204" pitchFamily="34" charset="0"/>
              <a:buChar char="•"/>
            </a:pPr>
            <a:r>
              <a:rPr lang="en-US" dirty="0"/>
              <a:t>Unresolved tension at the end of the OT – Will God be Just or Merciful</a:t>
            </a:r>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4</a:t>
            </a:fld>
            <a:endParaRPr lang="en-US"/>
          </a:p>
        </p:txBody>
      </p:sp>
    </p:spTree>
    <p:extLst>
      <p:ext uri="{BB962C8B-B14F-4D97-AF65-F5344CB8AC3E}">
        <p14:creationId xmlns:p14="http://schemas.microsoft.com/office/powerpoint/2010/main" val="332973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Surprising way that God rescued us…he became one of us. The Son of God, completely divine, took on human flesh. Completely God and completely man.</a:t>
            </a:r>
          </a:p>
          <a:p>
            <a:pPr marL="171450" indent="-171450">
              <a:buFont typeface="Arial" panose="020B0604020202020204" pitchFamily="34" charset="0"/>
              <a:buChar char="•"/>
            </a:pPr>
            <a:r>
              <a:rPr lang="en-US" dirty="0"/>
              <a:t>Jesus death doesn’t make up for our shortfall</a:t>
            </a:r>
          </a:p>
          <a:p>
            <a:pPr marL="171450" indent="-171450">
              <a:buFont typeface="Arial" panose="020B0604020202020204" pitchFamily="34" charset="0"/>
              <a:buChar char="•"/>
            </a:pPr>
            <a:r>
              <a:rPr lang="en-US" dirty="0"/>
              <a:t>Mt Everest or Bottom of the Atlantic</a:t>
            </a:r>
          </a:p>
          <a:p>
            <a:endParaRPr lang="en-US" sz="10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BF6AFA-D9DC-A049-B502-78DCF02E43F6}" type="slidenum">
              <a:rPr lang="en-US" smtClean="0"/>
              <a:t>5</a:t>
            </a:fld>
            <a:endParaRPr lang="en-US"/>
          </a:p>
        </p:txBody>
      </p:sp>
    </p:spTree>
    <p:extLst>
      <p:ext uri="{BB962C8B-B14F-4D97-AF65-F5344CB8AC3E}">
        <p14:creationId xmlns:p14="http://schemas.microsoft.com/office/powerpoint/2010/main" val="328284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as a man, Jesus worked. He labored.</a:t>
            </a:r>
          </a:p>
          <a:p>
            <a:pPr marL="171450" indent="-171450">
              <a:buFont typeface="Arial" panose="020B0604020202020204" pitchFamily="34" charset="0"/>
              <a:buChar char="•"/>
            </a:pPr>
            <a:r>
              <a:rPr lang="en-US" dirty="0"/>
              <a:t>Materials failed…but he never sinned</a:t>
            </a:r>
          </a:p>
          <a:p>
            <a:pPr marL="171450" indent="-171450">
              <a:buFont typeface="Arial" panose="020B0604020202020204" pitchFamily="34" charset="0"/>
              <a:buChar char="•"/>
            </a:pPr>
            <a:r>
              <a:rPr lang="en-US" dirty="0"/>
              <a:t>Jesus’s work of redemption reaches all of the nature he took on</a:t>
            </a:r>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6</a:t>
            </a:fld>
            <a:endParaRPr lang="en-US"/>
          </a:p>
        </p:txBody>
      </p:sp>
    </p:spTree>
    <p:extLst>
      <p:ext uri="{BB962C8B-B14F-4D97-AF65-F5344CB8AC3E}">
        <p14:creationId xmlns:p14="http://schemas.microsoft.com/office/powerpoint/2010/main" val="3673856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sz="1000" kern="1200" dirty="0">
                <a:solidFill>
                  <a:schemeClr val="tx1"/>
                </a:solidFill>
                <a:effectLst/>
                <a:latin typeface="+mn-lt"/>
                <a:ea typeface="+mn-ea"/>
                <a:cs typeface="+mn-cs"/>
              </a:rPr>
              <a:t>Your work is still cursed by the Fall, you will still get thorns and thistles, but you are no longer cursed. Jesus was cursed for you. You are now in the kingdom and your work is purposed toward that.</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Gospel is not just about eternity. The Kingdom is right now.  </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He is Making all things New</a:t>
            </a:r>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7</a:t>
            </a:fld>
            <a:endParaRPr lang="en-US"/>
          </a:p>
        </p:txBody>
      </p:sp>
    </p:spTree>
    <p:extLst>
      <p:ext uri="{BB962C8B-B14F-4D97-AF65-F5344CB8AC3E}">
        <p14:creationId xmlns:p14="http://schemas.microsoft.com/office/powerpoint/2010/main" val="1712473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kern="1200" dirty="0">
                <a:solidFill>
                  <a:schemeClr val="tx1"/>
                </a:solidFill>
                <a:effectLst/>
                <a:latin typeface="+mn-lt"/>
                <a:ea typeface="+mn-ea"/>
                <a:cs typeface="+mn-cs"/>
              </a:rPr>
              <a:t>Dead become Alive</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Enemies become friends</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Objects of Wrath become trophies of Grace</a:t>
            </a:r>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8</a:t>
            </a:fld>
            <a:endParaRPr lang="en-US"/>
          </a:p>
        </p:txBody>
      </p:sp>
    </p:spTree>
    <p:extLst>
      <p:ext uri="{BB962C8B-B14F-4D97-AF65-F5344CB8AC3E}">
        <p14:creationId xmlns:p14="http://schemas.microsoft.com/office/powerpoint/2010/main" val="342263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kern="1200" dirty="0">
                <a:solidFill>
                  <a:schemeClr val="tx1"/>
                </a:solidFill>
                <a:effectLst/>
                <a:latin typeface="+mn-lt"/>
                <a:ea typeface="+mn-ea"/>
                <a:cs typeface="+mn-cs"/>
              </a:rPr>
              <a:t>In church and around the things of God</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Leaning on our own goodness, our own religiosity, our own decisions</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Functional Savior</a:t>
            </a:r>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9</a:t>
            </a:fld>
            <a:endParaRPr lang="en-US"/>
          </a:p>
        </p:txBody>
      </p:sp>
    </p:spTree>
    <p:extLst>
      <p:ext uri="{BB962C8B-B14F-4D97-AF65-F5344CB8AC3E}">
        <p14:creationId xmlns:p14="http://schemas.microsoft.com/office/powerpoint/2010/main" val="2998220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kern="1200" dirty="0">
                <a:solidFill>
                  <a:schemeClr val="tx1"/>
                </a:solidFill>
                <a:effectLst/>
                <a:latin typeface="+mn-lt"/>
                <a:ea typeface="+mn-ea"/>
                <a:cs typeface="+mn-cs"/>
              </a:rPr>
              <a:t>Staggering Patience of God</a:t>
            </a:r>
          </a:p>
          <a:p>
            <a:endParaRPr lang="en-US" dirty="0"/>
          </a:p>
        </p:txBody>
      </p:sp>
      <p:sp>
        <p:nvSpPr>
          <p:cNvPr id="4" name="Slide Number Placeholder 3"/>
          <p:cNvSpPr>
            <a:spLocks noGrp="1"/>
          </p:cNvSpPr>
          <p:nvPr>
            <p:ph type="sldNum" sz="quarter" idx="10"/>
          </p:nvPr>
        </p:nvSpPr>
        <p:spPr/>
        <p:txBody>
          <a:bodyPr/>
          <a:lstStyle/>
          <a:p>
            <a:fld id="{C9BF6AFA-D9DC-A049-B502-78DCF02E43F6}" type="slidenum">
              <a:rPr lang="en-US" smtClean="0"/>
              <a:t>10</a:t>
            </a:fld>
            <a:endParaRPr lang="en-US"/>
          </a:p>
        </p:txBody>
      </p:sp>
    </p:spTree>
    <p:extLst>
      <p:ext uri="{BB962C8B-B14F-4D97-AF65-F5344CB8AC3E}">
        <p14:creationId xmlns:p14="http://schemas.microsoft.com/office/powerpoint/2010/main" val="390511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05078C-0F14-5545-8BDF-E1C0A10FC02C}" type="datetimeFigureOut">
              <a:rPr lang="en-US" smtClean="0"/>
              <a:t>2/21/22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05078C-0F14-5545-8BDF-E1C0A10FC02C}" type="datetimeFigureOut">
              <a:rPr lang="en-US" smtClean="0"/>
              <a:t>2/21/22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05078C-0F14-5545-8BDF-E1C0A10FC02C}" type="datetimeFigureOut">
              <a:rPr lang="en-US" smtClean="0"/>
              <a:t>2/21/22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5078C-0F14-5545-8BDF-E1C0A10FC02C}" type="datetimeFigureOut">
              <a:rPr lang="en-US" smtClean="0"/>
              <a:t>2/21/22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805078C-0F14-5545-8BDF-E1C0A10FC02C}" type="datetimeFigureOut">
              <a:rPr lang="en-US" smtClean="0"/>
              <a:t>2/21/22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7D93C-C4CF-3642-9C80-D95D031BF40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7805078C-0F14-5545-8BDF-E1C0A10FC02C}" type="datetimeFigureOut">
              <a:rPr lang="en-US" smtClean="0"/>
              <a:t>2/21/22</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AB97D93C-C4CF-3642-9C80-D95D031BF400}" type="slidenum">
              <a:rPr lang="en-US" smtClean="0"/>
              <a:t>‹#›</a:t>
            </a:fld>
            <a:endParaRPr lang="en-US"/>
          </a:p>
        </p:txBody>
      </p:sp>
    </p:spTree>
    <p:extLst>
      <p:ext uri="{BB962C8B-B14F-4D97-AF65-F5344CB8AC3E}">
        <p14:creationId xmlns:p14="http://schemas.microsoft.com/office/powerpoint/2010/main" val="1053862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0" y="-787670"/>
            <a:ext cx="17553945" cy="9878092"/>
          </a:xfrm>
          <a:prstGeom prst="rect">
            <a:avLst/>
          </a:prstGeom>
        </p:spPr>
      </p:pic>
    </p:spTree>
    <p:extLst>
      <p:ext uri="{BB962C8B-B14F-4D97-AF65-F5344CB8AC3E}">
        <p14:creationId xmlns:p14="http://schemas.microsoft.com/office/powerpoint/2010/main" val="1064619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0" lvl="0" indent="0">
              <a:buNone/>
            </a:pPr>
            <a:r>
              <a:rPr lang="en-US" dirty="0"/>
              <a:t>“The saying is trustworthy and deserving of full acceptance, that Christ Jesus came into the world to save sinners, of whom I am the foremost. But I received mercy for this reason, that in me, as the foremost, Jesus Christ might display his perfect patience as an example to those who were to believe in him for eternal life” (1 Timothy 1:15,16).</a:t>
            </a:r>
          </a:p>
          <a:p>
            <a:pPr marL="0" lvl="0" indent="0">
              <a:buNone/>
            </a:pPr>
            <a:endParaRPr lang="en-US" dirty="0"/>
          </a:p>
        </p:txBody>
      </p:sp>
    </p:spTree>
    <p:extLst>
      <p:ext uri="{BB962C8B-B14F-4D97-AF65-F5344CB8AC3E}">
        <p14:creationId xmlns:p14="http://schemas.microsoft.com/office/powerpoint/2010/main" val="2470337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514350" lvl="0" indent="-514350">
              <a:buFont typeface="+mj-lt"/>
              <a:buAutoNum type="arabicPeriod" startAt="4"/>
            </a:pPr>
            <a:r>
              <a:rPr lang="en-US" dirty="0"/>
              <a:t>In their work, the redeemed people of God show a </a:t>
            </a:r>
            <a:r>
              <a:rPr lang="en-US" b="1" u="sng" dirty="0"/>
              <a:t>watching</a:t>
            </a:r>
            <a:r>
              <a:rPr lang="en-US" dirty="0"/>
              <a:t> world God’s glorious plan for making all things new.</a:t>
            </a:r>
          </a:p>
        </p:txBody>
      </p:sp>
    </p:spTree>
    <p:extLst>
      <p:ext uri="{BB962C8B-B14F-4D97-AF65-F5344CB8AC3E}">
        <p14:creationId xmlns:p14="http://schemas.microsoft.com/office/powerpoint/2010/main" val="115717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D63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8504BDE-248C-BC43-9E1A-6EECCAB6B5CB}"/>
              </a:ext>
            </a:extLst>
          </p:cNvPr>
          <p:cNvSpPr>
            <a:spLocks noGrp="1"/>
          </p:cNvSpPr>
          <p:nvPr>
            <p:ph type="body" idx="1"/>
          </p:nvPr>
        </p:nvSpPr>
        <p:spPr>
          <a:xfrm>
            <a:off x="1007746" y="534355"/>
            <a:ext cx="6189344" cy="988694"/>
          </a:xfrm>
        </p:spPr>
        <p:txBody>
          <a:bodyPr>
            <a:normAutofit/>
          </a:bodyPr>
          <a:lstStyle/>
          <a:p>
            <a:r>
              <a:rPr lang="en-US" sz="3600" dirty="0"/>
              <a:t>WORK UNDER THE FALL</a:t>
            </a:r>
          </a:p>
        </p:txBody>
      </p:sp>
      <p:sp>
        <p:nvSpPr>
          <p:cNvPr id="14" name="Text Placeholder 13">
            <a:extLst>
              <a:ext uri="{FF2B5EF4-FFF2-40B4-BE49-F238E27FC236}">
                <a16:creationId xmlns:a16="http://schemas.microsoft.com/office/drawing/2014/main" id="{F5293194-6628-DC4B-B5F9-C340749AF4E3}"/>
              </a:ext>
            </a:extLst>
          </p:cNvPr>
          <p:cNvSpPr>
            <a:spLocks noGrp="1"/>
          </p:cNvSpPr>
          <p:nvPr>
            <p:ph type="body" sz="quarter" idx="3"/>
          </p:nvPr>
        </p:nvSpPr>
        <p:spPr>
          <a:xfrm>
            <a:off x="7197090" y="534355"/>
            <a:ext cx="6573774" cy="988694"/>
          </a:xfrm>
        </p:spPr>
        <p:txBody>
          <a:bodyPr>
            <a:noAutofit/>
          </a:bodyPr>
          <a:lstStyle/>
          <a:p>
            <a:r>
              <a:rPr lang="en-US" sz="3600" dirty="0"/>
              <a:t>WORK RENEWED BY THE GOSPEL</a:t>
            </a:r>
          </a:p>
        </p:txBody>
      </p:sp>
    </p:spTree>
    <p:extLst>
      <p:ext uri="{BB962C8B-B14F-4D97-AF65-F5344CB8AC3E}">
        <p14:creationId xmlns:p14="http://schemas.microsoft.com/office/powerpoint/2010/main" val="2451054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D63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8504BDE-248C-BC43-9E1A-6EECCAB6B5CB}"/>
              </a:ext>
            </a:extLst>
          </p:cNvPr>
          <p:cNvSpPr>
            <a:spLocks noGrp="1"/>
          </p:cNvSpPr>
          <p:nvPr>
            <p:ph type="body" idx="1"/>
          </p:nvPr>
        </p:nvSpPr>
        <p:spPr>
          <a:xfrm>
            <a:off x="1007746" y="534355"/>
            <a:ext cx="6189344" cy="988694"/>
          </a:xfrm>
        </p:spPr>
        <p:txBody>
          <a:bodyPr>
            <a:normAutofit/>
          </a:bodyPr>
          <a:lstStyle/>
          <a:p>
            <a:r>
              <a:rPr lang="en-US" sz="3600" dirty="0"/>
              <a:t>WORK UNDER THE FALL</a:t>
            </a:r>
          </a:p>
        </p:txBody>
      </p:sp>
      <p:sp>
        <p:nvSpPr>
          <p:cNvPr id="5" name="Content Placeholder 4">
            <a:extLst>
              <a:ext uri="{FF2B5EF4-FFF2-40B4-BE49-F238E27FC236}">
                <a16:creationId xmlns:a16="http://schemas.microsoft.com/office/drawing/2014/main" id="{71C62585-A8BE-F54B-B65B-AC24328B6EDF}"/>
              </a:ext>
            </a:extLst>
          </p:cNvPr>
          <p:cNvSpPr>
            <a:spLocks noGrp="1"/>
          </p:cNvSpPr>
          <p:nvPr>
            <p:ph sz="half" idx="2"/>
          </p:nvPr>
        </p:nvSpPr>
        <p:spPr>
          <a:xfrm>
            <a:off x="1007746" y="1817370"/>
            <a:ext cx="6189344" cy="4421506"/>
          </a:xfrm>
        </p:spPr>
        <p:txBody>
          <a:bodyPr numCol="1"/>
          <a:lstStyle/>
          <a:p>
            <a:r>
              <a:rPr lang="en-US" dirty="0"/>
              <a:t>Is hard and often pointless</a:t>
            </a:r>
          </a:p>
          <a:p>
            <a:pPr marL="0" indent="0">
              <a:buNone/>
            </a:pPr>
            <a:endParaRPr lang="en-US" dirty="0"/>
          </a:p>
        </p:txBody>
      </p:sp>
      <p:sp>
        <p:nvSpPr>
          <p:cNvPr id="14" name="Text Placeholder 13">
            <a:extLst>
              <a:ext uri="{FF2B5EF4-FFF2-40B4-BE49-F238E27FC236}">
                <a16:creationId xmlns:a16="http://schemas.microsoft.com/office/drawing/2014/main" id="{F5293194-6628-DC4B-B5F9-C340749AF4E3}"/>
              </a:ext>
            </a:extLst>
          </p:cNvPr>
          <p:cNvSpPr>
            <a:spLocks noGrp="1"/>
          </p:cNvSpPr>
          <p:nvPr>
            <p:ph type="body" sz="quarter" idx="3"/>
          </p:nvPr>
        </p:nvSpPr>
        <p:spPr>
          <a:xfrm>
            <a:off x="7197090" y="534355"/>
            <a:ext cx="6573774" cy="988694"/>
          </a:xfrm>
        </p:spPr>
        <p:txBody>
          <a:bodyPr>
            <a:noAutofit/>
          </a:bodyPr>
          <a:lstStyle/>
          <a:p>
            <a:r>
              <a:rPr lang="en-US" sz="3600" dirty="0"/>
              <a:t>WORK RENEWED BY THE GOSPEL</a:t>
            </a:r>
          </a:p>
        </p:txBody>
      </p:sp>
      <p:sp>
        <p:nvSpPr>
          <p:cNvPr id="15" name="Content Placeholder 14">
            <a:extLst>
              <a:ext uri="{FF2B5EF4-FFF2-40B4-BE49-F238E27FC236}">
                <a16:creationId xmlns:a16="http://schemas.microsoft.com/office/drawing/2014/main" id="{0A220500-0F28-B24E-8B71-FBAFA94F7590}"/>
              </a:ext>
            </a:extLst>
          </p:cNvPr>
          <p:cNvSpPr>
            <a:spLocks noGrp="1"/>
          </p:cNvSpPr>
          <p:nvPr>
            <p:ph sz="quarter" idx="4"/>
          </p:nvPr>
        </p:nvSpPr>
        <p:spPr>
          <a:xfrm>
            <a:off x="7197090" y="1817370"/>
            <a:ext cx="6921246" cy="6412230"/>
          </a:xfrm>
        </p:spPr>
        <p:txBody>
          <a:bodyPr/>
          <a:lstStyle/>
          <a:p>
            <a:r>
              <a:rPr lang="en-US" dirty="0"/>
              <a:t>We are sustained by God’s grace, even when work disappoints us</a:t>
            </a:r>
          </a:p>
        </p:txBody>
      </p:sp>
    </p:spTree>
    <p:extLst>
      <p:ext uri="{BB962C8B-B14F-4D97-AF65-F5344CB8AC3E}">
        <p14:creationId xmlns:p14="http://schemas.microsoft.com/office/powerpoint/2010/main" val="105809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D63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8504BDE-248C-BC43-9E1A-6EECCAB6B5CB}"/>
              </a:ext>
            </a:extLst>
          </p:cNvPr>
          <p:cNvSpPr>
            <a:spLocks noGrp="1"/>
          </p:cNvSpPr>
          <p:nvPr>
            <p:ph type="body" idx="1"/>
          </p:nvPr>
        </p:nvSpPr>
        <p:spPr>
          <a:xfrm>
            <a:off x="1007746" y="534355"/>
            <a:ext cx="6189344" cy="988694"/>
          </a:xfrm>
        </p:spPr>
        <p:txBody>
          <a:bodyPr>
            <a:normAutofit/>
          </a:bodyPr>
          <a:lstStyle/>
          <a:p>
            <a:r>
              <a:rPr lang="en-US" sz="3600" dirty="0"/>
              <a:t>WORK UNDER THE FALL</a:t>
            </a:r>
          </a:p>
        </p:txBody>
      </p:sp>
      <p:sp>
        <p:nvSpPr>
          <p:cNvPr id="5" name="Content Placeholder 4">
            <a:extLst>
              <a:ext uri="{FF2B5EF4-FFF2-40B4-BE49-F238E27FC236}">
                <a16:creationId xmlns:a16="http://schemas.microsoft.com/office/drawing/2014/main" id="{71C62585-A8BE-F54B-B65B-AC24328B6EDF}"/>
              </a:ext>
            </a:extLst>
          </p:cNvPr>
          <p:cNvSpPr>
            <a:spLocks noGrp="1"/>
          </p:cNvSpPr>
          <p:nvPr>
            <p:ph sz="half" idx="2"/>
          </p:nvPr>
        </p:nvSpPr>
        <p:spPr>
          <a:xfrm>
            <a:off x="1007746" y="1817370"/>
            <a:ext cx="6189344" cy="4421506"/>
          </a:xfrm>
        </p:spPr>
        <p:txBody>
          <a:bodyPr numCol="1"/>
          <a:lstStyle/>
          <a:p>
            <a:r>
              <a:rPr lang="en-US" dirty="0"/>
              <a:t>Is hard and often pointless</a:t>
            </a:r>
          </a:p>
          <a:p>
            <a:r>
              <a:rPr lang="en-US" dirty="0"/>
              <a:t>Makes us anxious and exhausted</a:t>
            </a:r>
          </a:p>
          <a:p>
            <a:pPr marL="0" indent="0">
              <a:buNone/>
            </a:pPr>
            <a:endParaRPr lang="en-US" dirty="0"/>
          </a:p>
        </p:txBody>
      </p:sp>
      <p:sp>
        <p:nvSpPr>
          <p:cNvPr id="14" name="Text Placeholder 13">
            <a:extLst>
              <a:ext uri="{FF2B5EF4-FFF2-40B4-BE49-F238E27FC236}">
                <a16:creationId xmlns:a16="http://schemas.microsoft.com/office/drawing/2014/main" id="{F5293194-6628-DC4B-B5F9-C340749AF4E3}"/>
              </a:ext>
            </a:extLst>
          </p:cNvPr>
          <p:cNvSpPr>
            <a:spLocks noGrp="1"/>
          </p:cNvSpPr>
          <p:nvPr>
            <p:ph type="body" sz="quarter" idx="3"/>
          </p:nvPr>
        </p:nvSpPr>
        <p:spPr>
          <a:xfrm>
            <a:off x="7197090" y="534355"/>
            <a:ext cx="6573774" cy="988694"/>
          </a:xfrm>
        </p:spPr>
        <p:txBody>
          <a:bodyPr>
            <a:noAutofit/>
          </a:bodyPr>
          <a:lstStyle/>
          <a:p>
            <a:r>
              <a:rPr lang="en-US" sz="3600" dirty="0"/>
              <a:t>WORK RENEWED BY THE GOSPEL</a:t>
            </a:r>
          </a:p>
        </p:txBody>
      </p:sp>
      <p:sp>
        <p:nvSpPr>
          <p:cNvPr id="15" name="Content Placeholder 14">
            <a:extLst>
              <a:ext uri="{FF2B5EF4-FFF2-40B4-BE49-F238E27FC236}">
                <a16:creationId xmlns:a16="http://schemas.microsoft.com/office/drawing/2014/main" id="{0A220500-0F28-B24E-8B71-FBAFA94F7590}"/>
              </a:ext>
            </a:extLst>
          </p:cNvPr>
          <p:cNvSpPr>
            <a:spLocks noGrp="1"/>
          </p:cNvSpPr>
          <p:nvPr>
            <p:ph sz="quarter" idx="4"/>
          </p:nvPr>
        </p:nvSpPr>
        <p:spPr>
          <a:xfrm>
            <a:off x="7197090" y="1817370"/>
            <a:ext cx="6921246" cy="6412230"/>
          </a:xfrm>
        </p:spPr>
        <p:txBody>
          <a:bodyPr/>
          <a:lstStyle/>
          <a:p>
            <a:r>
              <a:rPr lang="en-US" dirty="0"/>
              <a:t>We are sustained by God’s grace, even when work disappoints us</a:t>
            </a:r>
          </a:p>
          <a:p>
            <a:r>
              <a:rPr lang="en-US" dirty="0"/>
              <a:t>We can cast our cares upon Christ and find rest in him</a:t>
            </a:r>
          </a:p>
        </p:txBody>
      </p:sp>
    </p:spTree>
    <p:extLst>
      <p:ext uri="{BB962C8B-B14F-4D97-AF65-F5344CB8AC3E}">
        <p14:creationId xmlns:p14="http://schemas.microsoft.com/office/powerpoint/2010/main" val="39924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D63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8504BDE-248C-BC43-9E1A-6EECCAB6B5CB}"/>
              </a:ext>
            </a:extLst>
          </p:cNvPr>
          <p:cNvSpPr>
            <a:spLocks noGrp="1"/>
          </p:cNvSpPr>
          <p:nvPr>
            <p:ph type="body" idx="1"/>
          </p:nvPr>
        </p:nvSpPr>
        <p:spPr>
          <a:xfrm>
            <a:off x="1007746" y="534355"/>
            <a:ext cx="6189344" cy="988694"/>
          </a:xfrm>
        </p:spPr>
        <p:txBody>
          <a:bodyPr>
            <a:normAutofit/>
          </a:bodyPr>
          <a:lstStyle/>
          <a:p>
            <a:r>
              <a:rPr lang="en-US" sz="3600" dirty="0"/>
              <a:t>WORK UNDER THE FALL</a:t>
            </a:r>
          </a:p>
        </p:txBody>
      </p:sp>
      <p:sp>
        <p:nvSpPr>
          <p:cNvPr id="5" name="Content Placeholder 4">
            <a:extLst>
              <a:ext uri="{FF2B5EF4-FFF2-40B4-BE49-F238E27FC236}">
                <a16:creationId xmlns:a16="http://schemas.microsoft.com/office/drawing/2014/main" id="{71C62585-A8BE-F54B-B65B-AC24328B6EDF}"/>
              </a:ext>
            </a:extLst>
          </p:cNvPr>
          <p:cNvSpPr>
            <a:spLocks noGrp="1"/>
          </p:cNvSpPr>
          <p:nvPr>
            <p:ph sz="half" idx="2"/>
          </p:nvPr>
        </p:nvSpPr>
        <p:spPr>
          <a:xfrm>
            <a:off x="1007746" y="1817370"/>
            <a:ext cx="6189344" cy="4421506"/>
          </a:xfrm>
        </p:spPr>
        <p:txBody>
          <a:bodyPr numCol="1"/>
          <a:lstStyle/>
          <a:p>
            <a:r>
              <a:rPr lang="en-US" dirty="0"/>
              <a:t>Is hard and often pointless</a:t>
            </a:r>
          </a:p>
          <a:p>
            <a:r>
              <a:rPr lang="en-US" dirty="0"/>
              <a:t>Makes us anxious and exhausted</a:t>
            </a:r>
          </a:p>
          <a:p>
            <a:r>
              <a:rPr lang="en-US" dirty="0"/>
              <a:t>Becomes a way to make a name for ourselves</a:t>
            </a:r>
          </a:p>
          <a:p>
            <a:pPr marL="0" indent="0">
              <a:buNone/>
            </a:pPr>
            <a:endParaRPr lang="en-US" dirty="0"/>
          </a:p>
        </p:txBody>
      </p:sp>
      <p:sp>
        <p:nvSpPr>
          <p:cNvPr id="14" name="Text Placeholder 13">
            <a:extLst>
              <a:ext uri="{FF2B5EF4-FFF2-40B4-BE49-F238E27FC236}">
                <a16:creationId xmlns:a16="http://schemas.microsoft.com/office/drawing/2014/main" id="{F5293194-6628-DC4B-B5F9-C340749AF4E3}"/>
              </a:ext>
            </a:extLst>
          </p:cNvPr>
          <p:cNvSpPr>
            <a:spLocks noGrp="1"/>
          </p:cNvSpPr>
          <p:nvPr>
            <p:ph type="body" sz="quarter" idx="3"/>
          </p:nvPr>
        </p:nvSpPr>
        <p:spPr>
          <a:xfrm>
            <a:off x="7197090" y="534355"/>
            <a:ext cx="6573774" cy="988694"/>
          </a:xfrm>
        </p:spPr>
        <p:txBody>
          <a:bodyPr>
            <a:noAutofit/>
          </a:bodyPr>
          <a:lstStyle/>
          <a:p>
            <a:r>
              <a:rPr lang="en-US" sz="3600" dirty="0"/>
              <a:t>WORK RENEWED BY THE GOSPEL</a:t>
            </a:r>
          </a:p>
        </p:txBody>
      </p:sp>
      <p:sp>
        <p:nvSpPr>
          <p:cNvPr id="15" name="Content Placeholder 14">
            <a:extLst>
              <a:ext uri="{FF2B5EF4-FFF2-40B4-BE49-F238E27FC236}">
                <a16:creationId xmlns:a16="http://schemas.microsoft.com/office/drawing/2014/main" id="{0A220500-0F28-B24E-8B71-FBAFA94F7590}"/>
              </a:ext>
            </a:extLst>
          </p:cNvPr>
          <p:cNvSpPr>
            <a:spLocks noGrp="1"/>
          </p:cNvSpPr>
          <p:nvPr>
            <p:ph sz="quarter" idx="4"/>
          </p:nvPr>
        </p:nvSpPr>
        <p:spPr>
          <a:xfrm>
            <a:off x="7197090" y="1817370"/>
            <a:ext cx="6921246" cy="6412230"/>
          </a:xfrm>
        </p:spPr>
        <p:txBody>
          <a:bodyPr/>
          <a:lstStyle/>
          <a:p>
            <a:r>
              <a:rPr lang="en-US" dirty="0"/>
              <a:t>We are sustained by God’s grace, even when work disappoints us</a:t>
            </a:r>
          </a:p>
          <a:p>
            <a:r>
              <a:rPr lang="en-US" dirty="0"/>
              <a:t>We can cast our cares upon Christ and find rest in him</a:t>
            </a:r>
          </a:p>
          <a:p>
            <a:r>
              <a:rPr lang="en-US" dirty="0"/>
              <a:t>We work out of our identity in Christ, not to improve upon it</a:t>
            </a:r>
          </a:p>
        </p:txBody>
      </p:sp>
    </p:spTree>
    <p:extLst>
      <p:ext uri="{BB962C8B-B14F-4D97-AF65-F5344CB8AC3E}">
        <p14:creationId xmlns:p14="http://schemas.microsoft.com/office/powerpoint/2010/main" val="4196703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D63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8504BDE-248C-BC43-9E1A-6EECCAB6B5CB}"/>
              </a:ext>
            </a:extLst>
          </p:cNvPr>
          <p:cNvSpPr>
            <a:spLocks noGrp="1"/>
          </p:cNvSpPr>
          <p:nvPr>
            <p:ph type="body" idx="1"/>
          </p:nvPr>
        </p:nvSpPr>
        <p:spPr>
          <a:xfrm>
            <a:off x="1007746" y="534355"/>
            <a:ext cx="6189344" cy="988694"/>
          </a:xfrm>
        </p:spPr>
        <p:txBody>
          <a:bodyPr>
            <a:normAutofit/>
          </a:bodyPr>
          <a:lstStyle/>
          <a:p>
            <a:r>
              <a:rPr lang="en-US" sz="3600" dirty="0"/>
              <a:t>WORK UNDER THE FALL</a:t>
            </a:r>
          </a:p>
        </p:txBody>
      </p:sp>
      <p:sp>
        <p:nvSpPr>
          <p:cNvPr id="5" name="Content Placeholder 4">
            <a:extLst>
              <a:ext uri="{FF2B5EF4-FFF2-40B4-BE49-F238E27FC236}">
                <a16:creationId xmlns:a16="http://schemas.microsoft.com/office/drawing/2014/main" id="{71C62585-A8BE-F54B-B65B-AC24328B6EDF}"/>
              </a:ext>
            </a:extLst>
          </p:cNvPr>
          <p:cNvSpPr>
            <a:spLocks noGrp="1"/>
          </p:cNvSpPr>
          <p:nvPr>
            <p:ph sz="half" idx="2"/>
          </p:nvPr>
        </p:nvSpPr>
        <p:spPr>
          <a:xfrm>
            <a:off x="1007746" y="1817370"/>
            <a:ext cx="6189344" cy="4421506"/>
          </a:xfrm>
        </p:spPr>
        <p:txBody>
          <a:bodyPr numCol="1"/>
          <a:lstStyle/>
          <a:p>
            <a:r>
              <a:rPr lang="en-US" dirty="0"/>
              <a:t>Is hard and often pointless</a:t>
            </a:r>
          </a:p>
          <a:p>
            <a:r>
              <a:rPr lang="en-US" dirty="0"/>
              <a:t>Makes us anxious and exhausted</a:t>
            </a:r>
          </a:p>
          <a:p>
            <a:r>
              <a:rPr lang="en-US" dirty="0"/>
              <a:t>Becomes a way to make a name for ourselves</a:t>
            </a:r>
          </a:p>
          <a:p>
            <a:r>
              <a:rPr lang="en-US" dirty="0"/>
              <a:t>Creates a sense of envy and competition with others</a:t>
            </a:r>
          </a:p>
          <a:p>
            <a:pPr marL="0" indent="0">
              <a:buNone/>
            </a:pPr>
            <a:endParaRPr lang="en-US" dirty="0"/>
          </a:p>
        </p:txBody>
      </p:sp>
      <p:sp>
        <p:nvSpPr>
          <p:cNvPr id="14" name="Text Placeholder 13">
            <a:extLst>
              <a:ext uri="{FF2B5EF4-FFF2-40B4-BE49-F238E27FC236}">
                <a16:creationId xmlns:a16="http://schemas.microsoft.com/office/drawing/2014/main" id="{F5293194-6628-DC4B-B5F9-C340749AF4E3}"/>
              </a:ext>
            </a:extLst>
          </p:cNvPr>
          <p:cNvSpPr>
            <a:spLocks noGrp="1"/>
          </p:cNvSpPr>
          <p:nvPr>
            <p:ph type="body" sz="quarter" idx="3"/>
          </p:nvPr>
        </p:nvSpPr>
        <p:spPr>
          <a:xfrm>
            <a:off x="7197090" y="534355"/>
            <a:ext cx="6573774" cy="988694"/>
          </a:xfrm>
        </p:spPr>
        <p:txBody>
          <a:bodyPr>
            <a:noAutofit/>
          </a:bodyPr>
          <a:lstStyle/>
          <a:p>
            <a:r>
              <a:rPr lang="en-US" sz="3600" dirty="0"/>
              <a:t>WORK RENEWED BY THE GOSPEL</a:t>
            </a:r>
          </a:p>
        </p:txBody>
      </p:sp>
      <p:sp>
        <p:nvSpPr>
          <p:cNvPr id="15" name="Content Placeholder 14">
            <a:extLst>
              <a:ext uri="{FF2B5EF4-FFF2-40B4-BE49-F238E27FC236}">
                <a16:creationId xmlns:a16="http://schemas.microsoft.com/office/drawing/2014/main" id="{0A220500-0F28-B24E-8B71-FBAFA94F7590}"/>
              </a:ext>
            </a:extLst>
          </p:cNvPr>
          <p:cNvSpPr>
            <a:spLocks noGrp="1"/>
          </p:cNvSpPr>
          <p:nvPr>
            <p:ph sz="quarter" idx="4"/>
          </p:nvPr>
        </p:nvSpPr>
        <p:spPr>
          <a:xfrm>
            <a:off x="7197090" y="1817370"/>
            <a:ext cx="6921246" cy="6412230"/>
          </a:xfrm>
        </p:spPr>
        <p:txBody>
          <a:bodyPr/>
          <a:lstStyle/>
          <a:p>
            <a:r>
              <a:rPr lang="en-US" dirty="0"/>
              <a:t>We are sustained by God’s grace, even when work disappoints us</a:t>
            </a:r>
          </a:p>
          <a:p>
            <a:r>
              <a:rPr lang="en-US" dirty="0"/>
              <a:t>We can cast our cares upon Christ and find rest in him</a:t>
            </a:r>
          </a:p>
          <a:p>
            <a:r>
              <a:rPr lang="en-US" dirty="0"/>
              <a:t>We work out of our identity in Christ, not to improve upon it</a:t>
            </a:r>
          </a:p>
          <a:p>
            <a:r>
              <a:rPr lang="en-US" dirty="0"/>
              <a:t>Is a means to bless others</a:t>
            </a:r>
          </a:p>
        </p:txBody>
      </p:sp>
    </p:spTree>
    <p:extLst>
      <p:ext uri="{BB962C8B-B14F-4D97-AF65-F5344CB8AC3E}">
        <p14:creationId xmlns:p14="http://schemas.microsoft.com/office/powerpoint/2010/main" val="395611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D63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8504BDE-248C-BC43-9E1A-6EECCAB6B5CB}"/>
              </a:ext>
            </a:extLst>
          </p:cNvPr>
          <p:cNvSpPr>
            <a:spLocks noGrp="1"/>
          </p:cNvSpPr>
          <p:nvPr>
            <p:ph type="body" idx="1"/>
          </p:nvPr>
        </p:nvSpPr>
        <p:spPr>
          <a:xfrm>
            <a:off x="1007746" y="534355"/>
            <a:ext cx="6189344" cy="988694"/>
          </a:xfrm>
        </p:spPr>
        <p:txBody>
          <a:bodyPr>
            <a:normAutofit/>
          </a:bodyPr>
          <a:lstStyle/>
          <a:p>
            <a:r>
              <a:rPr lang="en-US" sz="3600" dirty="0"/>
              <a:t>WORK UNDER THE FALL</a:t>
            </a:r>
          </a:p>
        </p:txBody>
      </p:sp>
      <p:sp>
        <p:nvSpPr>
          <p:cNvPr id="5" name="Content Placeholder 4">
            <a:extLst>
              <a:ext uri="{FF2B5EF4-FFF2-40B4-BE49-F238E27FC236}">
                <a16:creationId xmlns:a16="http://schemas.microsoft.com/office/drawing/2014/main" id="{71C62585-A8BE-F54B-B65B-AC24328B6EDF}"/>
              </a:ext>
            </a:extLst>
          </p:cNvPr>
          <p:cNvSpPr>
            <a:spLocks noGrp="1"/>
          </p:cNvSpPr>
          <p:nvPr>
            <p:ph sz="half" idx="2"/>
          </p:nvPr>
        </p:nvSpPr>
        <p:spPr>
          <a:xfrm>
            <a:off x="1007746" y="1817370"/>
            <a:ext cx="6189344" cy="4421506"/>
          </a:xfrm>
        </p:spPr>
        <p:txBody>
          <a:bodyPr numCol="1"/>
          <a:lstStyle/>
          <a:p>
            <a:r>
              <a:rPr lang="en-US" dirty="0"/>
              <a:t>Is hard and often pointless</a:t>
            </a:r>
          </a:p>
          <a:p>
            <a:r>
              <a:rPr lang="en-US" dirty="0"/>
              <a:t>Makes us anxious and exhausted</a:t>
            </a:r>
          </a:p>
          <a:p>
            <a:r>
              <a:rPr lang="en-US" dirty="0"/>
              <a:t>Becomes a way to make a name for ourselves</a:t>
            </a:r>
          </a:p>
          <a:p>
            <a:r>
              <a:rPr lang="en-US" dirty="0"/>
              <a:t>Creates a sense of envy and competition with others</a:t>
            </a:r>
          </a:p>
          <a:p>
            <a:r>
              <a:rPr lang="en-US" dirty="0"/>
              <a:t>Exploits creation</a:t>
            </a:r>
          </a:p>
          <a:p>
            <a:pPr marL="0" indent="0">
              <a:buNone/>
            </a:pPr>
            <a:endParaRPr lang="en-US" dirty="0"/>
          </a:p>
        </p:txBody>
      </p:sp>
      <p:sp>
        <p:nvSpPr>
          <p:cNvPr id="14" name="Text Placeholder 13">
            <a:extLst>
              <a:ext uri="{FF2B5EF4-FFF2-40B4-BE49-F238E27FC236}">
                <a16:creationId xmlns:a16="http://schemas.microsoft.com/office/drawing/2014/main" id="{F5293194-6628-DC4B-B5F9-C340749AF4E3}"/>
              </a:ext>
            </a:extLst>
          </p:cNvPr>
          <p:cNvSpPr>
            <a:spLocks noGrp="1"/>
          </p:cNvSpPr>
          <p:nvPr>
            <p:ph type="body" sz="quarter" idx="3"/>
          </p:nvPr>
        </p:nvSpPr>
        <p:spPr>
          <a:xfrm>
            <a:off x="7197090" y="534355"/>
            <a:ext cx="6573774" cy="988694"/>
          </a:xfrm>
        </p:spPr>
        <p:txBody>
          <a:bodyPr>
            <a:noAutofit/>
          </a:bodyPr>
          <a:lstStyle/>
          <a:p>
            <a:r>
              <a:rPr lang="en-US" sz="3600" dirty="0"/>
              <a:t>WORK RENEWED BY THE GOSPEL</a:t>
            </a:r>
          </a:p>
        </p:txBody>
      </p:sp>
      <p:sp>
        <p:nvSpPr>
          <p:cNvPr id="15" name="Content Placeholder 14">
            <a:extLst>
              <a:ext uri="{FF2B5EF4-FFF2-40B4-BE49-F238E27FC236}">
                <a16:creationId xmlns:a16="http://schemas.microsoft.com/office/drawing/2014/main" id="{0A220500-0F28-B24E-8B71-FBAFA94F7590}"/>
              </a:ext>
            </a:extLst>
          </p:cNvPr>
          <p:cNvSpPr>
            <a:spLocks noGrp="1"/>
          </p:cNvSpPr>
          <p:nvPr>
            <p:ph sz="quarter" idx="4"/>
          </p:nvPr>
        </p:nvSpPr>
        <p:spPr>
          <a:xfrm>
            <a:off x="7197090" y="1817370"/>
            <a:ext cx="6921246" cy="6412230"/>
          </a:xfrm>
        </p:spPr>
        <p:txBody>
          <a:bodyPr/>
          <a:lstStyle/>
          <a:p>
            <a:r>
              <a:rPr lang="en-US" dirty="0"/>
              <a:t>We are sustained by God’s grace, even when work disappoints us</a:t>
            </a:r>
          </a:p>
          <a:p>
            <a:r>
              <a:rPr lang="en-US" dirty="0"/>
              <a:t>We can cast our cares upon Christ and find rest in him</a:t>
            </a:r>
          </a:p>
          <a:p>
            <a:r>
              <a:rPr lang="en-US" dirty="0"/>
              <a:t>We work out of our identity in Christ, not to improve upon it</a:t>
            </a:r>
          </a:p>
          <a:p>
            <a:r>
              <a:rPr lang="en-US" dirty="0"/>
              <a:t>Is a means to bless others</a:t>
            </a:r>
          </a:p>
          <a:p>
            <a:r>
              <a:rPr lang="en-US" dirty="0"/>
              <a:t>Stewards creation for God’s purposes</a:t>
            </a:r>
          </a:p>
        </p:txBody>
      </p:sp>
    </p:spTree>
    <p:extLst>
      <p:ext uri="{BB962C8B-B14F-4D97-AF65-F5344CB8AC3E}">
        <p14:creationId xmlns:p14="http://schemas.microsoft.com/office/powerpoint/2010/main" val="36584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D63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8504BDE-248C-BC43-9E1A-6EECCAB6B5CB}"/>
              </a:ext>
            </a:extLst>
          </p:cNvPr>
          <p:cNvSpPr>
            <a:spLocks noGrp="1"/>
          </p:cNvSpPr>
          <p:nvPr>
            <p:ph type="body" idx="1"/>
          </p:nvPr>
        </p:nvSpPr>
        <p:spPr>
          <a:xfrm>
            <a:off x="1007746" y="534355"/>
            <a:ext cx="6189344" cy="988694"/>
          </a:xfrm>
        </p:spPr>
        <p:txBody>
          <a:bodyPr>
            <a:normAutofit/>
          </a:bodyPr>
          <a:lstStyle/>
          <a:p>
            <a:r>
              <a:rPr lang="en-US" sz="3600" dirty="0"/>
              <a:t>WORK UNDER THE FALL</a:t>
            </a:r>
          </a:p>
        </p:txBody>
      </p:sp>
      <p:sp>
        <p:nvSpPr>
          <p:cNvPr id="5" name="Content Placeholder 4">
            <a:extLst>
              <a:ext uri="{FF2B5EF4-FFF2-40B4-BE49-F238E27FC236}">
                <a16:creationId xmlns:a16="http://schemas.microsoft.com/office/drawing/2014/main" id="{71C62585-A8BE-F54B-B65B-AC24328B6EDF}"/>
              </a:ext>
            </a:extLst>
          </p:cNvPr>
          <p:cNvSpPr>
            <a:spLocks noGrp="1"/>
          </p:cNvSpPr>
          <p:nvPr>
            <p:ph sz="half" idx="2"/>
          </p:nvPr>
        </p:nvSpPr>
        <p:spPr>
          <a:xfrm>
            <a:off x="1007746" y="1817370"/>
            <a:ext cx="6189344" cy="4421506"/>
          </a:xfrm>
        </p:spPr>
        <p:txBody>
          <a:bodyPr numCol="1">
            <a:normAutofit lnSpcReduction="10000"/>
          </a:bodyPr>
          <a:lstStyle/>
          <a:p>
            <a:r>
              <a:rPr lang="en-US" dirty="0"/>
              <a:t>Is hard and often pointless</a:t>
            </a:r>
          </a:p>
          <a:p>
            <a:r>
              <a:rPr lang="en-US" dirty="0"/>
              <a:t>Makes us anxious and exhausted</a:t>
            </a:r>
          </a:p>
          <a:p>
            <a:r>
              <a:rPr lang="en-US" dirty="0"/>
              <a:t>Becomes a way to make a name for ourselves</a:t>
            </a:r>
          </a:p>
          <a:p>
            <a:r>
              <a:rPr lang="en-US" dirty="0"/>
              <a:t>Creates a sense of envy and competition with others</a:t>
            </a:r>
          </a:p>
          <a:p>
            <a:r>
              <a:rPr lang="en-US" dirty="0"/>
              <a:t>Exploits creation</a:t>
            </a:r>
          </a:p>
          <a:p>
            <a:r>
              <a:rPr lang="en-US" dirty="0"/>
              <a:t>Becomes an idol</a:t>
            </a:r>
          </a:p>
          <a:p>
            <a:pPr marL="0" indent="0">
              <a:buNone/>
            </a:pPr>
            <a:endParaRPr lang="en-US" dirty="0"/>
          </a:p>
        </p:txBody>
      </p:sp>
      <p:sp>
        <p:nvSpPr>
          <p:cNvPr id="14" name="Text Placeholder 13">
            <a:extLst>
              <a:ext uri="{FF2B5EF4-FFF2-40B4-BE49-F238E27FC236}">
                <a16:creationId xmlns:a16="http://schemas.microsoft.com/office/drawing/2014/main" id="{F5293194-6628-DC4B-B5F9-C340749AF4E3}"/>
              </a:ext>
            </a:extLst>
          </p:cNvPr>
          <p:cNvSpPr>
            <a:spLocks noGrp="1"/>
          </p:cNvSpPr>
          <p:nvPr>
            <p:ph type="body" sz="quarter" idx="3"/>
          </p:nvPr>
        </p:nvSpPr>
        <p:spPr>
          <a:xfrm>
            <a:off x="7197090" y="534355"/>
            <a:ext cx="6573774" cy="988694"/>
          </a:xfrm>
        </p:spPr>
        <p:txBody>
          <a:bodyPr>
            <a:noAutofit/>
          </a:bodyPr>
          <a:lstStyle/>
          <a:p>
            <a:r>
              <a:rPr lang="en-US" sz="3600" dirty="0"/>
              <a:t>WORK RENEWED BY THE GOSPEL</a:t>
            </a:r>
          </a:p>
        </p:txBody>
      </p:sp>
      <p:sp>
        <p:nvSpPr>
          <p:cNvPr id="15" name="Content Placeholder 14">
            <a:extLst>
              <a:ext uri="{FF2B5EF4-FFF2-40B4-BE49-F238E27FC236}">
                <a16:creationId xmlns:a16="http://schemas.microsoft.com/office/drawing/2014/main" id="{0A220500-0F28-B24E-8B71-FBAFA94F7590}"/>
              </a:ext>
            </a:extLst>
          </p:cNvPr>
          <p:cNvSpPr>
            <a:spLocks noGrp="1"/>
          </p:cNvSpPr>
          <p:nvPr>
            <p:ph sz="quarter" idx="4"/>
          </p:nvPr>
        </p:nvSpPr>
        <p:spPr>
          <a:xfrm>
            <a:off x="7197090" y="1817370"/>
            <a:ext cx="6921246" cy="6412230"/>
          </a:xfrm>
        </p:spPr>
        <p:txBody>
          <a:bodyPr>
            <a:normAutofit lnSpcReduction="10000"/>
          </a:bodyPr>
          <a:lstStyle/>
          <a:p>
            <a:r>
              <a:rPr lang="en-US" dirty="0"/>
              <a:t>We are sustained by God’s grace, even when work disappoints us</a:t>
            </a:r>
          </a:p>
          <a:p>
            <a:r>
              <a:rPr lang="en-US" dirty="0"/>
              <a:t>We can cast our cares upon Christ and find rest in him</a:t>
            </a:r>
          </a:p>
          <a:p>
            <a:r>
              <a:rPr lang="en-US" dirty="0"/>
              <a:t>We work out of our identity in Christ, not to improve upon it</a:t>
            </a:r>
          </a:p>
          <a:p>
            <a:r>
              <a:rPr lang="en-US" dirty="0"/>
              <a:t>Is a means to bless others</a:t>
            </a:r>
          </a:p>
          <a:p>
            <a:r>
              <a:rPr lang="en-US" dirty="0"/>
              <a:t>Stewards creation for God’s purposes</a:t>
            </a:r>
          </a:p>
          <a:p>
            <a:r>
              <a:rPr lang="en-US" dirty="0"/>
              <a:t>Is an opportunity to glorify God and display his kingdom values to a broken world</a:t>
            </a:r>
          </a:p>
        </p:txBody>
      </p:sp>
    </p:spTree>
    <p:extLst>
      <p:ext uri="{BB962C8B-B14F-4D97-AF65-F5344CB8AC3E}">
        <p14:creationId xmlns:p14="http://schemas.microsoft.com/office/powerpoint/2010/main" val="317134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514350" lvl="0" indent="-514350">
              <a:buFont typeface="+mj-lt"/>
              <a:buAutoNum type="arabicPeriod" startAt="5"/>
            </a:pPr>
            <a:r>
              <a:rPr lang="en-US" dirty="0"/>
              <a:t>While through the Gospel Christ has already </a:t>
            </a:r>
            <a:r>
              <a:rPr lang="en-US" b="1" u="sng" dirty="0"/>
              <a:t>defeated</a:t>
            </a:r>
            <a:r>
              <a:rPr lang="en-US" dirty="0"/>
              <a:t> sin, we live in a world that is still subject to futility. The Kingdom of God has come, but it is not yet reached its fullest expression.</a:t>
            </a:r>
          </a:p>
        </p:txBody>
      </p:sp>
    </p:spTree>
    <p:extLst>
      <p:ext uri="{BB962C8B-B14F-4D97-AF65-F5344CB8AC3E}">
        <p14:creationId xmlns:p14="http://schemas.microsoft.com/office/powerpoint/2010/main" val="357380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514350" lvl="0" indent="-514350">
              <a:buFont typeface="+mj-lt"/>
              <a:buAutoNum type="arabicPeriod"/>
            </a:pPr>
            <a:r>
              <a:rPr lang="en-US" dirty="0"/>
              <a:t>God has made creation, including our work in creation, futile so that we will not be satisfied with a broken world. He uses “thorns and thistles” to make us long for </a:t>
            </a:r>
            <a:r>
              <a:rPr lang="en-US" b="1" u="sng" dirty="0"/>
              <a:t>redemption</a:t>
            </a:r>
            <a:r>
              <a:rPr lang="en-US" dirty="0"/>
              <a:t>. Bad news makes us want good news. The Good News is that God is rescuing the world from sin through the saving work of Jesus.</a:t>
            </a:r>
          </a:p>
        </p:txBody>
      </p:sp>
    </p:spTree>
    <p:extLst>
      <p:ext uri="{BB962C8B-B14F-4D97-AF65-F5344CB8AC3E}">
        <p14:creationId xmlns:p14="http://schemas.microsoft.com/office/powerpoint/2010/main" val="107681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a:xfrm>
            <a:off x="2334127" y="1733550"/>
            <a:ext cx="11290433" cy="5221606"/>
          </a:xfrm>
        </p:spPr>
        <p:txBody>
          <a:bodyPr>
            <a:noAutofit/>
          </a:bodyPr>
          <a:lstStyle/>
          <a:p>
            <a:pPr marL="0" indent="0" algn="ctr">
              <a:buNone/>
            </a:pPr>
            <a:r>
              <a:rPr lang="en-US" sz="2800" i="1" dirty="0"/>
              <a:t>Cornerstone (My Hope Is Built)</a:t>
            </a:r>
            <a:r>
              <a:rPr lang="en-US" sz="2800" dirty="0"/>
              <a:t> by Edward Mote (1837)</a:t>
            </a:r>
            <a:endParaRPr lang="en-US" sz="2800" i="1" dirty="0"/>
          </a:p>
          <a:p>
            <a:pPr marL="0" indent="0">
              <a:buNone/>
            </a:pPr>
            <a:r>
              <a:rPr lang="en-US" sz="2800" dirty="0"/>
              <a:t>My Hope Is Built On Nothing Less</a:t>
            </a:r>
            <a:br>
              <a:rPr lang="en-US" sz="2800" dirty="0"/>
            </a:br>
            <a:r>
              <a:rPr lang="en-US" sz="2800" dirty="0"/>
              <a:t>Than Jesus Blood And Righteousness</a:t>
            </a:r>
            <a:br>
              <a:rPr lang="en-US" sz="2800" dirty="0"/>
            </a:br>
            <a:r>
              <a:rPr lang="en-US" sz="2800" dirty="0"/>
              <a:t>I Dare Not Trust The Sweetest Frame</a:t>
            </a:r>
            <a:br>
              <a:rPr lang="en-US" sz="2800" dirty="0"/>
            </a:br>
            <a:r>
              <a:rPr lang="en-US" sz="2800" dirty="0"/>
              <a:t>But Wholly Trust In Jesus Name</a:t>
            </a:r>
          </a:p>
          <a:p>
            <a:pPr marL="0" indent="0">
              <a:buNone/>
            </a:pPr>
            <a:r>
              <a:rPr lang="en-US" sz="2800" dirty="0"/>
              <a:t>Christ Alone, Cornerstone</a:t>
            </a:r>
            <a:br>
              <a:rPr lang="en-US" sz="2800" dirty="0"/>
            </a:br>
            <a:r>
              <a:rPr lang="en-US" sz="2800" dirty="0"/>
              <a:t>Weak Made Strong, In The </a:t>
            </a:r>
            <a:r>
              <a:rPr lang="en-US" sz="2800" dirty="0" err="1"/>
              <a:t>Saviour’s</a:t>
            </a:r>
            <a:r>
              <a:rPr lang="en-US" sz="2800" dirty="0"/>
              <a:t> Love</a:t>
            </a:r>
            <a:br>
              <a:rPr lang="en-US" sz="2800" dirty="0"/>
            </a:br>
            <a:r>
              <a:rPr lang="en-US" sz="2800" dirty="0"/>
              <a:t>Through The Storm, He Is Lord</a:t>
            </a:r>
            <a:br>
              <a:rPr lang="en-US" sz="2800" dirty="0"/>
            </a:br>
            <a:r>
              <a:rPr lang="en-US" sz="2800" dirty="0"/>
              <a:t>Lord Of All</a:t>
            </a:r>
          </a:p>
          <a:p>
            <a:pPr marL="0" indent="0">
              <a:buNone/>
            </a:pPr>
            <a:r>
              <a:rPr lang="en-US" sz="2800" dirty="0"/>
              <a:t>When He Shall Come With Trumpet Sound,</a:t>
            </a:r>
            <a:br>
              <a:rPr lang="en-US" sz="2800" dirty="0"/>
            </a:br>
            <a:r>
              <a:rPr lang="en-US" sz="2800" dirty="0"/>
              <a:t>Oh, May I Then In Him Be Found.</a:t>
            </a:r>
            <a:br>
              <a:rPr lang="en-US" sz="2800" dirty="0"/>
            </a:br>
            <a:r>
              <a:rPr lang="en-US" sz="2800" dirty="0"/>
              <a:t>Dressed In His Righteousness Alone,</a:t>
            </a:r>
            <a:br>
              <a:rPr lang="en-US" sz="2800" dirty="0"/>
            </a:br>
            <a:r>
              <a:rPr lang="en-US" sz="2800" dirty="0"/>
              <a:t>Faultless Stand Before The Throne.</a:t>
            </a:r>
          </a:p>
          <a:p>
            <a:pPr marL="0" indent="0">
              <a:buNone/>
            </a:pPr>
            <a:endParaRPr lang="en-US" sz="2800" dirty="0"/>
          </a:p>
        </p:txBody>
      </p:sp>
      <p:sp>
        <p:nvSpPr>
          <p:cNvPr id="5" name="Content Placeholder 6">
            <a:extLst>
              <a:ext uri="{FF2B5EF4-FFF2-40B4-BE49-F238E27FC236}">
                <a16:creationId xmlns:a16="http://schemas.microsoft.com/office/drawing/2014/main" id="{506FE9E6-1C47-2B4A-9168-7EC8471E3E00}"/>
              </a:ext>
            </a:extLst>
          </p:cNvPr>
          <p:cNvSpPr txBox="1">
            <a:spLocks/>
          </p:cNvSpPr>
          <p:nvPr/>
        </p:nvSpPr>
        <p:spPr>
          <a:xfrm>
            <a:off x="6918158" y="2321693"/>
            <a:ext cx="7705023" cy="2610803"/>
          </a:xfrm>
          <a:prstGeom prst="rect">
            <a:avLst/>
          </a:prstGeom>
        </p:spPr>
        <p:txBody>
          <a:bodyPr vert="horz" lIns="91440" tIns="45720" rIns="91440" bIns="45720" rtlCol="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8764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7" name="Content Placeholder 6"/>
          <p:cNvSpPr>
            <a:spLocks noGrp="1"/>
          </p:cNvSpPr>
          <p:nvPr>
            <p:ph idx="1"/>
          </p:nvPr>
        </p:nvSpPr>
        <p:spPr>
          <a:xfrm>
            <a:off x="1005840" y="408562"/>
            <a:ext cx="12618720" cy="7003794"/>
          </a:xfrm>
        </p:spPr>
        <p:txBody>
          <a:bodyPr>
            <a:noAutofit/>
          </a:bodyPr>
          <a:lstStyle/>
          <a:p>
            <a:pPr marL="0" indent="0">
              <a:buNone/>
            </a:pPr>
            <a:r>
              <a:rPr lang="en-US" b="1" dirty="0"/>
              <a:t>Small Group Questions</a:t>
            </a:r>
            <a:endParaRPr lang="en-US" dirty="0"/>
          </a:p>
          <a:p>
            <a:pPr lvl="0"/>
            <a:r>
              <a:rPr lang="en-US" dirty="0"/>
              <a:t>In what ways might you limit the Gospel to future “benefits” after you die (like spending eternity with Jesus, avoiding hell, etc.) and minimize how it applies right now? Have you ever thought about how the Gospel applies to your work right now? How do the present benefits of the Gospel change your view of work today?</a:t>
            </a:r>
          </a:p>
          <a:p>
            <a:pPr lvl="0"/>
            <a:r>
              <a:rPr lang="en-US" dirty="0"/>
              <a:t>The Son of God is eternal, but took on flesh as the man Jesus. He is now, and forever will be, fully God and fully man. And as a man, Jesus worked. He labored physically in a fallen world. How might this shape your view of Jesus?</a:t>
            </a:r>
          </a:p>
        </p:txBody>
      </p:sp>
    </p:spTree>
    <p:extLst>
      <p:ext uri="{BB962C8B-B14F-4D97-AF65-F5344CB8AC3E}">
        <p14:creationId xmlns:p14="http://schemas.microsoft.com/office/powerpoint/2010/main" val="2988853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7" name="Content Placeholder 6"/>
          <p:cNvSpPr>
            <a:spLocks noGrp="1"/>
          </p:cNvSpPr>
          <p:nvPr>
            <p:ph idx="1"/>
          </p:nvPr>
        </p:nvSpPr>
        <p:spPr>
          <a:xfrm>
            <a:off x="1005840" y="408562"/>
            <a:ext cx="12618720" cy="7003794"/>
          </a:xfrm>
        </p:spPr>
        <p:txBody>
          <a:bodyPr>
            <a:noAutofit/>
          </a:bodyPr>
          <a:lstStyle/>
          <a:p>
            <a:pPr lvl="0"/>
            <a:r>
              <a:rPr lang="en-US" dirty="0"/>
              <a:t>Hebrews 4:15 promises us that Jesus can sympathize with all the thorns and thistles we experience in our work (but unlike us he never sinned). With which thorns and thistles that you wrestle with the most do you need Jesus’s loving sympathy?</a:t>
            </a:r>
          </a:p>
          <a:p>
            <a:pPr lvl="0"/>
            <a:r>
              <a:rPr lang="en-US" dirty="0"/>
              <a:t>The Kingdom of God is both “now” and “not yet.” The Kingdom has come, but has not yet fully overcome all the brokenness in our world (but one day it will). In what ways has the Gospel already changed how you approach your work?</a:t>
            </a:r>
          </a:p>
          <a:p>
            <a:r>
              <a:rPr lang="en-US" dirty="0"/>
              <a:t> The unbelieving world watches believers as they go about life (including in their work). What would you want unbelievers to see in you as you work?</a:t>
            </a:r>
          </a:p>
        </p:txBody>
      </p:sp>
    </p:spTree>
    <p:extLst>
      <p:ext uri="{BB962C8B-B14F-4D97-AF65-F5344CB8AC3E}">
        <p14:creationId xmlns:p14="http://schemas.microsoft.com/office/powerpoint/2010/main" val="4066340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7" name="Content Placeholder 6"/>
          <p:cNvSpPr>
            <a:spLocks noGrp="1"/>
          </p:cNvSpPr>
          <p:nvPr>
            <p:ph idx="1"/>
          </p:nvPr>
        </p:nvSpPr>
        <p:spPr>
          <a:xfrm>
            <a:off x="1005840" y="408562"/>
            <a:ext cx="12618720" cy="7003794"/>
          </a:xfrm>
        </p:spPr>
        <p:txBody>
          <a:bodyPr>
            <a:noAutofit/>
          </a:bodyPr>
          <a:lstStyle/>
          <a:p>
            <a:pPr marL="0" indent="0" algn="ctr">
              <a:buNone/>
            </a:pPr>
            <a:r>
              <a:rPr lang="en-US" dirty="0"/>
              <a:t>Homework</a:t>
            </a:r>
          </a:p>
          <a:p>
            <a:pPr marL="0" indent="0">
              <a:buNone/>
            </a:pPr>
            <a:r>
              <a:rPr lang="en-US" dirty="0"/>
              <a:t>One of the implications of the Gospel is that God gives us an all-sufficient grace at all times (2 Cor. 9:8). While grace is multi-faceted, one aspect of God’s grace is that it is the power of God made available to those who have faith in Jesus. God’s grace can be a transforming power (maturing us and enabling us to overcome sin) and a sustaining power (keeping us in the faith and enabling us to bear the hardships of a fallen world with a glad heart). As you think about your relationship with work, how do you need Jesus’s grace to change you? In what ways do you need God’s grace to get you through difficulties at work? 2 Cor. 12:9-10 promises that God’s power in us is perfected when we are weak. That means when we don’t trust in our own strength </a:t>
            </a:r>
            <a:br>
              <a:rPr lang="en-US" dirty="0"/>
            </a:br>
            <a:r>
              <a:rPr lang="en-US" dirty="0"/>
              <a:t>we become aware of God’s strength that is available to us. </a:t>
            </a:r>
            <a:br>
              <a:rPr lang="en-US" dirty="0"/>
            </a:br>
            <a:r>
              <a:rPr lang="en-US" dirty="0"/>
              <a:t>What would it look like for you to be weak in yourself </a:t>
            </a:r>
            <a:br>
              <a:rPr lang="en-US" dirty="0"/>
            </a:br>
            <a:r>
              <a:rPr lang="en-US" dirty="0"/>
              <a:t>but strong in God while you work?</a:t>
            </a:r>
          </a:p>
        </p:txBody>
      </p:sp>
    </p:spTree>
    <p:extLst>
      <p:ext uri="{BB962C8B-B14F-4D97-AF65-F5344CB8AC3E}">
        <p14:creationId xmlns:p14="http://schemas.microsoft.com/office/powerpoint/2010/main" val="154814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0" indent="0">
              <a:buNone/>
            </a:pPr>
            <a:r>
              <a:rPr lang="en-US" dirty="0"/>
              <a:t>In the middle of God proclaiming what life will be like in a fallen world, we see </a:t>
            </a:r>
            <a:r>
              <a:rPr lang="en-US" b="1" u="sng" dirty="0"/>
              <a:t>Echoes of Redemption </a:t>
            </a:r>
            <a:r>
              <a:rPr lang="en-US" dirty="0"/>
              <a:t>and an </a:t>
            </a:r>
            <a:r>
              <a:rPr lang="en-US" b="1" u="sng" dirty="0"/>
              <a:t>Abundance of Grace</a:t>
            </a:r>
          </a:p>
          <a:p>
            <a:pPr marL="0" indent="0">
              <a:buNone/>
            </a:pPr>
            <a:endParaRPr lang="en-US" dirty="0"/>
          </a:p>
          <a:p>
            <a:pPr marL="0" indent="0">
              <a:buNone/>
            </a:pPr>
            <a:r>
              <a:rPr lang="en-US" dirty="0"/>
              <a:t>“I will put enmity between you and the woman, and between your offspring and her offspring; he shall bruise your head, and you shall bruise his heel.”” Genesis 3:15</a:t>
            </a:r>
          </a:p>
          <a:p>
            <a:pPr marL="0" indent="0">
              <a:buNone/>
            </a:pPr>
            <a:endParaRPr lang="en-US" dirty="0"/>
          </a:p>
          <a:p>
            <a:pPr marL="0" indent="0">
              <a:buNone/>
            </a:pPr>
            <a:r>
              <a:rPr lang="en-US" dirty="0"/>
              <a:t>“And the LORD God made for Adam and for his wife garments                of skins and clothed them.” Genesis 3:21 </a:t>
            </a:r>
          </a:p>
          <a:p>
            <a:pPr marL="0" indent="0">
              <a:buNone/>
            </a:pPr>
            <a:endParaRPr lang="en-US" dirty="0"/>
          </a:p>
        </p:txBody>
      </p:sp>
    </p:spTree>
    <p:extLst>
      <p:ext uri="{BB962C8B-B14F-4D97-AF65-F5344CB8AC3E}">
        <p14:creationId xmlns:p14="http://schemas.microsoft.com/office/powerpoint/2010/main" val="155919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0" indent="0">
              <a:buNone/>
            </a:pPr>
            <a:r>
              <a:rPr lang="en-US" dirty="0"/>
              <a:t>“Then the LORD God said, “Behold, the man has become like one of us in knowing good and evil. Now, lest he reach out his hand and take also of the tree of life and eat, and live forever—therefore the LORD God sent him out from the garden of Eden to work the ground from which he was taken.</a:t>
            </a:r>
            <a:r>
              <a:rPr lang="en-US" b="1" dirty="0"/>
              <a:t> </a:t>
            </a:r>
            <a:r>
              <a:rPr lang="en-US" dirty="0"/>
              <a:t>He drove out the man, and at the east of the garden of Eden he placed the cherubim and a flaming sword that turned every way to guard the way to the tree of life.” Genesis 3:22–24</a:t>
            </a:r>
          </a:p>
          <a:p>
            <a:pPr marL="0" indent="0">
              <a:buNone/>
            </a:pPr>
            <a:endParaRPr lang="en-US" dirty="0"/>
          </a:p>
        </p:txBody>
      </p:sp>
    </p:spTree>
    <p:extLst>
      <p:ext uri="{BB962C8B-B14F-4D97-AF65-F5344CB8AC3E}">
        <p14:creationId xmlns:p14="http://schemas.microsoft.com/office/powerpoint/2010/main" val="218183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0" lvl="0" indent="0">
              <a:buNone/>
            </a:pPr>
            <a:r>
              <a:rPr lang="en-US" dirty="0"/>
              <a:t>In the fullness of time, The Word that spoke all things into existence humbled himself and put on human flesh to be our substitute. He lived the life we </a:t>
            </a:r>
            <a:r>
              <a:rPr lang="en-US"/>
              <a:t>should have lived </a:t>
            </a:r>
            <a:r>
              <a:rPr lang="en-US" dirty="0"/>
              <a:t>and died the death that we deserve to die in order to deliver us from the domain of darkness and transfer us into the kingdom of God.</a:t>
            </a:r>
          </a:p>
          <a:p>
            <a:pPr marL="0" lvl="0" indent="0">
              <a:buNone/>
            </a:pPr>
            <a:endParaRPr lang="en-US" dirty="0"/>
          </a:p>
          <a:p>
            <a:pPr marL="0" lvl="0" indent="0" algn="ctr">
              <a:buNone/>
            </a:pPr>
            <a:r>
              <a:rPr lang="en-US" sz="4400" b="1" i="1" dirty="0"/>
              <a:t>Jesus is our substitute</a:t>
            </a:r>
          </a:p>
        </p:txBody>
      </p:sp>
    </p:spTree>
    <p:extLst>
      <p:ext uri="{BB962C8B-B14F-4D97-AF65-F5344CB8AC3E}">
        <p14:creationId xmlns:p14="http://schemas.microsoft.com/office/powerpoint/2010/main" val="563528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514350" indent="-514350">
              <a:buFont typeface="+mj-lt"/>
              <a:buAutoNum type="arabicPeriod" startAt="2"/>
            </a:pPr>
            <a:r>
              <a:rPr lang="en-US" dirty="0"/>
              <a:t>As a man, Jesus worked as a </a:t>
            </a:r>
            <a:r>
              <a:rPr lang="en-US" b="1" u="sng" dirty="0"/>
              <a:t>carpenter</a:t>
            </a:r>
            <a:r>
              <a:rPr lang="en-US" dirty="0"/>
              <a:t> and a </a:t>
            </a:r>
            <a:r>
              <a:rPr lang="en-US" b="1" u="sng" dirty="0"/>
              <a:t>builder</a:t>
            </a:r>
            <a:r>
              <a:rPr lang="en-US" dirty="0"/>
              <a:t>. He had to face all the thorns and thistles we face. He sweated, got tired, had blisters, sore muscles, difficult customers and disappointment with work not turning out the way he wanted. While work never caused him to sin, he still understands how hard work is.</a:t>
            </a:r>
          </a:p>
          <a:p>
            <a:pPr marL="0" lvl="0" indent="0">
              <a:buNone/>
            </a:pPr>
            <a:endParaRPr lang="en-US" dirty="0"/>
          </a:p>
        </p:txBody>
      </p:sp>
      <p:sp>
        <p:nvSpPr>
          <p:cNvPr id="5" name="Content Placeholder 6">
            <a:extLst>
              <a:ext uri="{FF2B5EF4-FFF2-40B4-BE49-F238E27FC236}">
                <a16:creationId xmlns:a16="http://schemas.microsoft.com/office/drawing/2014/main" id="{AC0C366B-5125-3848-AC69-6568E4A80FD4}"/>
              </a:ext>
            </a:extLst>
          </p:cNvPr>
          <p:cNvSpPr txBox="1">
            <a:spLocks/>
          </p:cNvSpPr>
          <p:nvPr/>
        </p:nvSpPr>
        <p:spPr>
          <a:xfrm>
            <a:off x="1005840" y="5489400"/>
            <a:ext cx="11004637" cy="1759458"/>
          </a:xfrm>
          <a:prstGeom prst="rect">
            <a:avLst/>
          </a:prstGeom>
        </p:spPr>
        <p:txBody>
          <a:bodyPr vert="horz" lIns="91440" tIns="45720" rIns="91440" bIns="45720" rtlCol="0">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Font typeface="Arial" panose="020B0604020202020204" pitchFamily="34" charset="0"/>
              <a:buNone/>
            </a:pPr>
            <a:r>
              <a:rPr lang="en-US"/>
              <a:t>“For we do not have a high priest who is unable to sympathize with our weaknesses, but one who in every respect has been tempted as we are, yet without sin.” (Hebrews 4:15)</a:t>
            </a:r>
            <a:endParaRPr lang="en-US" dirty="0"/>
          </a:p>
        </p:txBody>
      </p:sp>
    </p:spTree>
    <p:extLst>
      <p:ext uri="{BB962C8B-B14F-4D97-AF65-F5344CB8AC3E}">
        <p14:creationId xmlns:p14="http://schemas.microsoft.com/office/powerpoint/2010/main" val="160458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514350" lvl="0" indent="-514350">
              <a:buFont typeface="+mj-lt"/>
              <a:buAutoNum type="arabicPeriod" startAt="3"/>
            </a:pPr>
            <a:r>
              <a:rPr lang="en-US" dirty="0"/>
              <a:t>Jesus’s greatest and most difficult work was redeeming a world of sinners, through his perfect life, atoning death, and victorious resurrection. Work, while still subject to the curse, is no longer completely </a:t>
            </a:r>
            <a:r>
              <a:rPr lang="en-US" b="1" u="sng" dirty="0"/>
              <a:t>enslaved</a:t>
            </a:r>
            <a:r>
              <a:rPr lang="en-US" dirty="0"/>
              <a:t> to sin. The Gospel is restoring work to what it once was!</a:t>
            </a:r>
          </a:p>
        </p:txBody>
      </p:sp>
    </p:spTree>
    <p:extLst>
      <p:ext uri="{BB962C8B-B14F-4D97-AF65-F5344CB8AC3E}">
        <p14:creationId xmlns:p14="http://schemas.microsoft.com/office/powerpoint/2010/main" val="182124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pPr marL="0" indent="0">
              <a:buNone/>
            </a:pPr>
            <a:r>
              <a:rPr lang="en-US" dirty="0"/>
              <a:t>“And you were </a:t>
            </a:r>
            <a:r>
              <a:rPr lang="en-US" b="1" u="sng" dirty="0"/>
              <a:t>dead</a:t>
            </a:r>
            <a:r>
              <a:rPr lang="en-US" dirty="0"/>
              <a:t> in the trespasses and sins</a:t>
            </a:r>
            <a:r>
              <a:rPr lang="en-US" b="1" dirty="0"/>
              <a:t> </a:t>
            </a:r>
            <a:r>
              <a:rPr lang="en-US" dirty="0"/>
              <a:t>in which you once walked, following the course of this world, following the prince of the power of the air, the spirit that is now at work in the sons of disobedience—</a:t>
            </a:r>
            <a:r>
              <a:rPr lang="en-US" b="1" dirty="0"/>
              <a:t> </a:t>
            </a:r>
            <a:r>
              <a:rPr lang="en-US" dirty="0"/>
              <a:t>among whom we all once lived in the passions of our flesh, carrying out the desires of the body and the mind, and were by nature </a:t>
            </a:r>
            <a:r>
              <a:rPr lang="en-US" b="1" u="sng" dirty="0"/>
              <a:t>children of wrath</a:t>
            </a:r>
            <a:r>
              <a:rPr lang="en-US" dirty="0"/>
              <a:t>, like the rest of mankind.</a:t>
            </a:r>
            <a:r>
              <a:rPr lang="en-US" b="1" dirty="0"/>
              <a:t> </a:t>
            </a:r>
            <a:r>
              <a:rPr lang="en-US" b="1" u="sng" dirty="0"/>
              <a:t>But God</a:t>
            </a:r>
            <a:r>
              <a:rPr lang="en-US" dirty="0"/>
              <a:t>, being </a:t>
            </a:r>
            <a:r>
              <a:rPr lang="en-US" b="1" u="sng" dirty="0"/>
              <a:t>rich in mercy</a:t>
            </a:r>
            <a:r>
              <a:rPr lang="en-US" dirty="0"/>
              <a:t>, because of the great love with which he loved us,</a:t>
            </a:r>
            <a:r>
              <a:rPr lang="en-US" b="1" dirty="0"/>
              <a:t> </a:t>
            </a:r>
            <a:r>
              <a:rPr lang="en-US" b="1" u="sng" dirty="0"/>
              <a:t>even when we were dead in our trespasses</a:t>
            </a:r>
            <a:r>
              <a:rPr lang="en-US" dirty="0"/>
              <a:t>, </a:t>
            </a:r>
            <a:r>
              <a:rPr lang="en-US" b="1" u="sng" dirty="0"/>
              <a:t>made us alive </a:t>
            </a:r>
            <a:r>
              <a:rPr lang="en-US" dirty="0"/>
              <a:t>together with.     Christ—</a:t>
            </a:r>
            <a:r>
              <a:rPr lang="en-US" b="1" u="sng" dirty="0"/>
              <a:t>by grace you have been saved</a:t>
            </a:r>
            <a:r>
              <a:rPr lang="en-US" dirty="0"/>
              <a:t>—” Ephesians 2:1–5</a:t>
            </a:r>
          </a:p>
        </p:txBody>
      </p:sp>
    </p:spTree>
    <p:extLst>
      <p:ext uri="{BB962C8B-B14F-4D97-AF65-F5344CB8AC3E}">
        <p14:creationId xmlns:p14="http://schemas.microsoft.com/office/powerpoint/2010/main" val="1377749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624478" cy="8229600"/>
          </a:xfrm>
          <a:prstGeom prst="rect">
            <a:avLst/>
          </a:prstGeom>
        </p:spPr>
      </p:pic>
      <p:sp>
        <p:nvSpPr>
          <p:cNvPr id="6" name="Title 5"/>
          <p:cNvSpPr>
            <a:spLocks noGrp="1"/>
          </p:cNvSpPr>
          <p:nvPr>
            <p:ph type="title"/>
          </p:nvPr>
        </p:nvSpPr>
        <p:spPr/>
        <p:txBody>
          <a:bodyPr/>
          <a:lstStyle/>
          <a:p>
            <a:pPr algn="ctr"/>
            <a:r>
              <a:rPr lang="en-US" dirty="0">
                <a:latin typeface="Uni Sans Thin CAPS" charset="0"/>
                <a:ea typeface="Uni Sans Thin CAPS" charset="0"/>
                <a:cs typeface="Uni Sans Thin CAPS" charset="0"/>
              </a:rPr>
              <a:t>WORK REDEEMED</a:t>
            </a:r>
          </a:p>
        </p:txBody>
      </p:sp>
      <p:sp>
        <p:nvSpPr>
          <p:cNvPr id="7" name="Content Placeholder 6"/>
          <p:cNvSpPr>
            <a:spLocks noGrp="1"/>
          </p:cNvSpPr>
          <p:nvPr>
            <p:ph idx="1"/>
          </p:nvPr>
        </p:nvSpPr>
        <p:spPr/>
        <p:txBody>
          <a:bodyPr>
            <a:noAutofit/>
          </a:bodyPr>
          <a:lstStyle/>
          <a:p>
            <a:r>
              <a:rPr lang="en-US" dirty="0"/>
              <a:t>Who is the worst sinner that you know?</a:t>
            </a:r>
          </a:p>
          <a:p>
            <a:r>
              <a:rPr lang="en-US" dirty="0"/>
              <a:t>On whose righteousness do you stand?  </a:t>
            </a:r>
          </a:p>
          <a:p>
            <a:pPr lvl="0"/>
            <a:r>
              <a:rPr lang="en-US" dirty="0"/>
              <a:t>What do you rely upon to validate your life? </a:t>
            </a:r>
          </a:p>
          <a:p>
            <a:pPr lvl="0"/>
            <a:r>
              <a:rPr lang="en-US" dirty="0"/>
              <a:t>About what do you say, “if only I had _______, I would be fulfilled and happy?”</a:t>
            </a:r>
          </a:p>
          <a:p>
            <a:pPr lvl="0"/>
            <a:endParaRPr lang="en-US" dirty="0"/>
          </a:p>
        </p:txBody>
      </p:sp>
    </p:spTree>
    <p:extLst>
      <p:ext uri="{BB962C8B-B14F-4D97-AF65-F5344CB8AC3E}">
        <p14:creationId xmlns:p14="http://schemas.microsoft.com/office/powerpoint/2010/main" val="35225005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4056</TotalTime>
  <Words>2149</Words>
  <Application>Microsoft Macintosh PowerPoint</Application>
  <PresentationFormat>Custom</PresentationFormat>
  <Paragraphs>156</Paragraphs>
  <Slides>23</Slides>
  <Notes>22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Uni Sans Thin CAPS</vt:lpstr>
      <vt:lpstr>Office Theme</vt:lpstr>
      <vt:lpstr>PowerPoint Presentation</vt:lpstr>
      <vt:lpstr>WORK REDEEMED</vt:lpstr>
      <vt:lpstr>WORK REDEEMED</vt:lpstr>
      <vt:lpstr>WORK REDEEMED</vt:lpstr>
      <vt:lpstr>WORK REDEEMED</vt:lpstr>
      <vt:lpstr>WORK REDEEMED</vt:lpstr>
      <vt:lpstr>WORK REDEEMED</vt:lpstr>
      <vt:lpstr>WORK REDEEMED</vt:lpstr>
      <vt:lpstr>WORK REDEEMED</vt:lpstr>
      <vt:lpstr>WORK REDEEMED</vt:lpstr>
      <vt:lpstr>WORK REDEEMED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REDEEMED</vt:lpstr>
      <vt:lpstr>WORK REDEEMED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Finn</dc:creator>
  <cp:lastModifiedBy>Jim Hudson</cp:lastModifiedBy>
  <cp:revision>139</cp:revision>
  <cp:lastPrinted>2018-02-05T16:55:07Z</cp:lastPrinted>
  <dcterms:created xsi:type="dcterms:W3CDTF">2017-09-11T16:28:00Z</dcterms:created>
  <dcterms:modified xsi:type="dcterms:W3CDTF">2022-02-21T21:11:04Z</dcterms:modified>
</cp:coreProperties>
</file>