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1"/>
  </p:notesMasterIdLst>
  <p:handoutMasterIdLst>
    <p:handoutMasterId r:id="rId22"/>
  </p:handoutMasterIdLst>
  <p:sldIdLst>
    <p:sldId id="264" r:id="rId2"/>
    <p:sldId id="313" r:id="rId3"/>
    <p:sldId id="406" r:id="rId4"/>
    <p:sldId id="405" r:id="rId5"/>
    <p:sldId id="367" r:id="rId6"/>
    <p:sldId id="365" r:id="rId7"/>
    <p:sldId id="373" r:id="rId8"/>
    <p:sldId id="390" r:id="rId9"/>
    <p:sldId id="391" r:id="rId10"/>
    <p:sldId id="392" r:id="rId11"/>
    <p:sldId id="393" r:id="rId12"/>
    <p:sldId id="394" r:id="rId13"/>
    <p:sldId id="395" r:id="rId14"/>
    <p:sldId id="396" r:id="rId15"/>
    <p:sldId id="397" r:id="rId16"/>
    <p:sldId id="398" r:id="rId17"/>
    <p:sldId id="402" r:id="rId18"/>
    <p:sldId id="399" r:id="rId19"/>
    <p:sldId id="383" r:id="rId20"/>
  </p:sldIdLst>
  <p:sldSz cx="14630400" cy="8229600"/>
  <p:notesSz cx="6858000" cy="9144000"/>
  <p:defaultTex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9" autoAdjust="0"/>
    <p:restoredTop sz="76735" autoAdjust="0"/>
  </p:normalViewPr>
  <p:slideViewPr>
    <p:cSldViewPr snapToGrid="0" snapToObjects="1">
      <p:cViewPr varScale="1">
        <p:scale>
          <a:sx n="77" d="100"/>
          <a:sy n="77" d="100"/>
        </p:scale>
        <p:origin x="1752" y="184"/>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AB92DB-A37B-374C-A42C-12022C50490A}" type="datetimeFigureOut">
              <a:rPr lang="en-US" smtClean="0"/>
              <a:t>2/21/22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7EC517-94A3-EC42-831F-57E649F4868F}" type="slidenum">
              <a:rPr lang="en-US" smtClean="0"/>
              <a:t>‹#›</a:t>
            </a:fld>
            <a:endParaRPr lang="en-US"/>
          </a:p>
        </p:txBody>
      </p:sp>
    </p:spTree>
    <p:extLst>
      <p:ext uri="{BB962C8B-B14F-4D97-AF65-F5344CB8AC3E}">
        <p14:creationId xmlns:p14="http://schemas.microsoft.com/office/powerpoint/2010/main" val="67541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6077B-2067-BF49-BB89-120D2740A311}" type="datetimeFigureOut">
              <a:rPr lang="en-US" smtClean="0"/>
              <a:t>2/21/22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F6AFA-D9DC-A049-B502-78DCF02E43F6}" type="slidenum">
              <a:rPr lang="en-US" smtClean="0"/>
              <a:t>‹#›</a:t>
            </a:fld>
            <a:endParaRPr lang="en-US"/>
          </a:p>
        </p:txBody>
      </p:sp>
    </p:spTree>
    <p:extLst>
      <p:ext uri="{BB962C8B-B14F-4D97-AF65-F5344CB8AC3E}">
        <p14:creationId xmlns:p14="http://schemas.microsoft.com/office/powerpoint/2010/main" val="1418541738"/>
      </p:ext>
    </p:extLst>
  </p:cSld>
  <p:clrMap bg1="lt1" tx1="dk1" bg2="lt2" tx2="dk2" accent1="accent1" accent2="accent2" accent3="accent3" accent4="accent4" accent5="accent5" accent6="accent6" hlink="hlink" folHlink="folHlink"/>
  <p:notesStyle>
    <a:lvl1pPr marL="0" algn="l" defTabSz="761970" rtl="0" eaLnBrk="1" latinLnBrk="0" hangingPunct="1">
      <a:defRPr sz="1000" kern="1200">
        <a:solidFill>
          <a:schemeClr val="tx1"/>
        </a:solidFill>
        <a:latin typeface="+mn-lt"/>
        <a:ea typeface="+mn-ea"/>
        <a:cs typeface="+mn-cs"/>
      </a:defRPr>
    </a:lvl1pPr>
    <a:lvl2pPr marL="380985" algn="l" defTabSz="761970" rtl="0" eaLnBrk="1" latinLnBrk="0" hangingPunct="1">
      <a:defRPr sz="1000" kern="1200">
        <a:solidFill>
          <a:schemeClr val="tx1"/>
        </a:solidFill>
        <a:latin typeface="+mn-lt"/>
        <a:ea typeface="+mn-ea"/>
        <a:cs typeface="+mn-cs"/>
      </a:defRPr>
    </a:lvl2pPr>
    <a:lvl3pPr marL="761970" algn="l" defTabSz="761970" rtl="0" eaLnBrk="1" latinLnBrk="0" hangingPunct="1">
      <a:defRPr sz="1000" kern="1200">
        <a:solidFill>
          <a:schemeClr val="tx1"/>
        </a:solidFill>
        <a:latin typeface="+mn-lt"/>
        <a:ea typeface="+mn-ea"/>
        <a:cs typeface="+mn-cs"/>
      </a:defRPr>
    </a:lvl3pPr>
    <a:lvl4pPr marL="1142954" algn="l" defTabSz="761970" rtl="0" eaLnBrk="1" latinLnBrk="0" hangingPunct="1">
      <a:defRPr sz="1000" kern="1200">
        <a:solidFill>
          <a:schemeClr val="tx1"/>
        </a:solidFill>
        <a:latin typeface="+mn-lt"/>
        <a:ea typeface="+mn-ea"/>
        <a:cs typeface="+mn-cs"/>
      </a:defRPr>
    </a:lvl4pPr>
    <a:lvl5pPr marL="1523939" algn="l" defTabSz="761970" rtl="0" eaLnBrk="1" latinLnBrk="0" hangingPunct="1">
      <a:defRPr sz="1000" kern="1200">
        <a:solidFill>
          <a:schemeClr val="tx1"/>
        </a:solidFill>
        <a:latin typeface="+mn-lt"/>
        <a:ea typeface="+mn-ea"/>
        <a:cs typeface="+mn-cs"/>
      </a:defRPr>
    </a:lvl5pPr>
    <a:lvl6pPr marL="1904924" algn="l" defTabSz="761970" rtl="0" eaLnBrk="1" latinLnBrk="0" hangingPunct="1">
      <a:defRPr sz="1000" kern="1200">
        <a:solidFill>
          <a:schemeClr val="tx1"/>
        </a:solidFill>
        <a:latin typeface="+mn-lt"/>
        <a:ea typeface="+mn-ea"/>
        <a:cs typeface="+mn-cs"/>
      </a:defRPr>
    </a:lvl6pPr>
    <a:lvl7pPr marL="2285909" algn="l" defTabSz="761970" rtl="0" eaLnBrk="1" latinLnBrk="0" hangingPunct="1">
      <a:defRPr sz="1000" kern="1200">
        <a:solidFill>
          <a:schemeClr val="tx1"/>
        </a:solidFill>
        <a:latin typeface="+mn-lt"/>
        <a:ea typeface="+mn-ea"/>
        <a:cs typeface="+mn-cs"/>
      </a:defRPr>
    </a:lvl7pPr>
    <a:lvl8pPr marL="2666893" algn="l" defTabSz="761970" rtl="0" eaLnBrk="1" latinLnBrk="0" hangingPunct="1">
      <a:defRPr sz="1000" kern="1200">
        <a:solidFill>
          <a:schemeClr val="tx1"/>
        </a:solidFill>
        <a:latin typeface="+mn-lt"/>
        <a:ea typeface="+mn-ea"/>
        <a:cs typeface="+mn-cs"/>
      </a:defRPr>
    </a:lvl8pPr>
    <a:lvl9pPr marL="3047878" algn="l" defTabSz="76197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bad news lesson…paint it black.</a:t>
            </a:r>
          </a:p>
          <a:p>
            <a:endParaRPr lang="en-US" dirty="0"/>
          </a:p>
          <a:p>
            <a:endParaRPr lang="en-US" dirty="0"/>
          </a:p>
        </p:txBody>
      </p:sp>
      <p:sp>
        <p:nvSpPr>
          <p:cNvPr id="4" name="Slide Number Placeholder 3"/>
          <p:cNvSpPr>
            <a:spLocks noGrp="1"/>
          </p:cNvSpPr>
          <p:nvPr>
            <p:ph type="sldNum" sz="quarter" idx="5"/>
          </p:nvPr>
        </p:nvSpPr>
        <p:spPr/>
        <p:txBody>
          <a:bodyPr/>
          <a:lstStyle/>
          <a:p>
            <a:fld id="{C9BF6AFA-D9DC-A049-B502-78DCF02E43F6}" type="slidenum">
              <a:rPr lang="en-US" smtClean="0"/>
              <a:t>1</a:t>
            </a:fld>
            <a:endParaRPr lang="en-US"/>
          </a:p>
        </p:txBody>
      </p:sp>
    </p:spTree>
    <p:extLst>
      <p:ext uri="{BB962C8B-B14F-4D97-AF65-F5344CB8AC3E}">
        <p14:creationId xmlns:p14="http://schemas.microsoft.com/office/powerpoint/2010/main" val="1274573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“Striving after the wind” = chasing something you will never catch.</a:t>
            </a:r>
          </a:p>
        </p:txBody>
      </p:sp>
      <p:sp>
        <p:nvSpPr>
          <p:cNvPr id="4" name="Slide Number Placeholder 3"/>
          <p:cNvSpPr>
            <a:spLocks noGrp="1"/>
          </p:cNvSpPr>
          <p:nvPr>
            <p:ph type="sldNum" sz="quarter" idx="10"/>
          </p:nvPr>
        </p:nvSpPr>
        <p:spPr/>
        <p:txBody>
          <a:bodyPr/>
          <a:lstStyle/>
          <a:p>
            <a:fld id="{C9BF6AFA-D9DC-A049-B502-78DCF02E43F6}" type="slidenum">
              <a:rPr lang="en-US" smtClean="0"/>
              <a:t>10</a:t>
            </a:fld>
            <a:endParaRPr lang="en-US"/>
          </a:p>
        </p:txBody>
      </p:sp>
    </p:spTree>
    <p:extLst>
      <p:ext uri="{BB962C8B-B14F-4D97-AF65-F5344CB8AC3E}">
        <p14:creationId xmlns:p14="http://schemas.microsoft.com/office/powerpoint/2010/main" val="2837592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the original plan was for Adam and Eve to be fruitful and multiply so that they gave birth to a generation of fellow workers at peace with one another collaborating to serve the mission of God, to keep the Garden and subdue the world. But now peace has been lost between our fellow workers. Competition has replaced collaboration. We see others’ gains as our losses. Work also becomes the means through which we can outdo one another's’ lifestyles.</a:t>
            </a:r>
          </a:p>
        </p:txBody>
      </p:sp>
      <p:sp>
        <p:nvSpPr>
          <p:cNvPr id="4" name="Slide Number Placeholder 3"/>
          <p:cNvSpPr>
            <a:spLocks noGrp="1"/>
          </p:cNvSpPr>
          <p:nvPr>
            <p:ph type="sldNum" sz="quarter" idx="10"/>
          </p:nvPr>
        </p:nvSpPr>
        <p:spPr/>
        <p:txBody>
          <a:bodyPr/>
          <a:lstStyle/>
          <a:p>
            <a:fld id="{C9BF6AFA-D9DC-A049-B502-78DCF02E43F6}" type="slidenum">
              <a:rPr lang="en-US" smtClean="0"/>
              <a:t>11</a:t>
            </a:fld>
            <a:endParaRPr lang="en-US"/>
          </a:p>
        </p:txBody>
      </p:sp>
    </p:spTree>
    <p:extLst>
      <p:ext uri="{BB962C8B-B14F-4D97-AF65-F5344CB8AC3E}">
        <p14:creationId xmlns:p14="http://schemas.microsoft.com/office/powerpoint/2010/main" val="29391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12</a:t>
            </a:fld>
            <a:endParaRPr lang="en-US"/>
          </a:p>
        </p:txBody>
      </p:sp>
    </p:spTree>
    <p:extLst>
      <p:ext uri="{BB962C8B-B14F-4D97-AF65-F5344CB8AC3E}">
        <p14:creationId xmlns:p14="http://schemas.microsoft.com/office/powerpoint/2010/main" val="2518367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no longer is a reflection of who we are (image bearers) but has become the way in which we know each other. Before the Fall, we worked out of our identity not to gain one. What is one of the first questions you ask someone you just met? “What do you do?”</a:t>
            </a:r>
          </a:p>
        </p:txBody>
      </p:sp>
      <p:sp>
        <p:nvSpPr>
          <p:cNvPr id="4" name="Slide Number Placeholder 3"/>
          <p:cNvSpPr>
            <a:spLocks noGrp="1"/>
          </p:cNvSpPr>
          <p:nvPr>
            <p:ph type="sldNum" sz="quarter" idx="10"/>
          </p:nvPr>
        </p:nvSpPr>
        <p:spPr/>
        <p:txBody>
          <a:bodyPr/>
          <a:lstStyle/>
          <a:p>
            <a:fld id="{C9BF6AFA-D9DC-A049-B502-78DCF02E43F6}" type="slidenum">
              <a:rPr lang="en-US" smtClean="0"/>
              <a:t>13</a:t>
            </a:fld>
            <a:endParaRPr lang="en-US"/>
          </a:p>
        </p:txBody>
      </p:sp>
    </p:spTree>
    <p:extLst>
      <p:ext uri="{BB962C8B-B14F-4D97-AF65-F5344CB8AC3E}">
        <p14:creationId xmlns:p14="http://schemas.microsoft.com/office/powerpoint/2010/main" val="4235710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see in the story of the Tower of Babel is the sinful tendency that we have to repeat the sin of Adam and Eve to try and be god-like through our work (reaching to heaven, the domain of God) and to be independent of God by distinguishing ourselves based on our work.</a:t>
            </a:r>
          </a:p>
        </p:txBody>
      </p:sp>
      <p:sp>
        <p:nvSpPr>
          <p:cNvPr id="4" name="Slide Number Placeholder 3"/>
          <p:cNvSpPr>
            <a:spLocks noGrp="1"/>
          </p:cNvSpPr>
          <p:nvPr>
            <p:ph type="sldNum" sz="quarter" idx="10"/>
          </p:nvPr>
        </p:nvSpPr>
        <p:spPr/>
        <p:txBody>
          <a:bodyPr/>
          <a:lstStyle/>
          <a:p>
            <a:fld id="{C9BF6AFA-D9DC-A049-B502-78DCF02E43F6}" type="slidenum">
              <a:rPr lang="en-US" smtClean="0"/>
              <a:t>14</a:t>
            </a:fld>
            <a:endParaRPr lang="en-US"/>
          </a:p>
        </p:txBody>
      </p:sp>
    </p:spTree>
    <p:extLst>
      <p:ext uri="{BB962C8B-B14F-4D97-AF65-F5344CB8AC3E}">
        <p14:creationId xmlns:p14="http://schemas.microsoft.com/office/powerpoint/2010/main" val="1502342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there are two parts to idolatry: 1) rejecting God as your source of “life” and 2) finding life in a created thing, like work.</a:t>
            </a:r>
          </a:p>
        </p:txBody>
      </p:sp>
      <p:sp>
        <p:nvSpPr>
          <p:cNvPr id="4" name="Slide Number Placeholder 3"/>
          <p:cNvSpPr>
            <a:spLocks noGrp="1"/>
          </p:cNvSpPr>
          <p:nvPr>
            <p:ph type="sldNum" sz="quarter" idx="10"/>
          </p:nvPr>
        </p:nvSpPr>
        <p:spPr/>
        <p:txBody>
          <a:bodyPr/>
          <a:lstStyle/>
          <a:p>
            <a:fld id="{C9BF6AFA-D9DC-A049-B502-78DCF02E43F6}" type="slidenum">
              <a:rPr lang="en-US" smtClean="0"/>
              <a:t>17</a:t>
            </a:fld>
            <a:endParaRPr lang="en-US"/>
          </a:p>
        </p:txBody>
      </p:sp>
    </p:spTree>
    <p:extLst>
      <p:ext uri="{BB962C8B-B14F-4D97-AF65-F5344CB8AC3E}">
        <p14:creationId xmlns:p14="http://schemas.microsoft.com/office/powerpoint/2010/main" val="3281023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spent the whole time together today talking about the bad news as it relates to work. If we really believe the bad news, then we ought to be craving some good news right now. We'll talk more about that next week, but now that the Gospel is our only hope to undo the effects of the Fall on work.</a:t>
            </a:r>
          </a:p>
        </p:txBody>
      </p:sp>
      <p:sp>
        <p:nvSpPr>
          <p:cNvPr id="4" name="Slide Number Placeholder 3"/>
          <p:cNvSpPr>
            <a:spLocks noGrp="1"/>
          </p:cNvSpPr>
          <p:nvPr>
            <p:ph type="sldNum" sz="quarter" idx="10"/>
          </p:nvPr>
        </p:nvSpPr>
        <p:spPr/>
        <p:txBody>
          <a:bodyPr/>
          <a:lstStyle/>
          <a:p>
            <a:fld id="{C9BF6AFA-D9DC-A049-B502-78DCF02E43F6}" type="slidenum">
              <a:rPr lang="en-US" smtClean="0"/>
              <a:t>18</a:t>
            </a:fld>
            <a:endParaRPr lang="en-US"/>
          </a:p>
        </p:txBody>
      </p:sp>
    </p:spTree>
    <p:extLst>
      <p:ext uri="{BB962C8B-B14F-4D97-AF65-F5344CB8AC3E}">
        <p14:creationId xmlns:p14="http://schemas.microsoft.com/office/powerpoint/2010/main" val="2860588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2</a:t>
            </a:fld>
            <a:endParaRPr lang="en-US"/>
          </a:p>
        </p:txBody>
      </p:sp>
    </p:spTree>
    <p:extLst>
      <p:ext uri="{BB962C8B-B14F-4D97-AF65-F5344CB8AC3E}">
        <p14:creationId xmlns:p14="http://schemas.microsoft.com/office/powerpoint/2010/main" val="3210416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3</a:t>
            </a:fld>
            <a:endParaRPr lang="en-US"/>
          </a:p>
        </p:txBody>
      </p:sp>
    </p:spTree>
    <p:extLst>
      <p:ext uri="{BB962C8B-B14F-4D97-AF65-F5344CB8AC3E}">
        <p14:creationId xmlns:p14="http://schemas.microsoft.com/office/powerpoint/2010/main" val="2786911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4</a:t>
            </a:fld>
            <a:endParaRPr lang="en-US"/>
          </a:p>
        </p:txBody>
      </p:sp>
    </p:spTree>
    <p:extLst>
      <p:ext uri="{BB962C8B-B14F-4D97-AF65-F5344CB8AC3E}">
        <p14:creationId xmlns:p14="http://schemas.microsoft.com/office/powerpoint/2010/main" val="1280449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5</a:t>
            </a:fld>
            <a:endParaRPr lang="en-US"/>
          </a:p>
        </p:txBody>
      </p:sp>
    </p:spTree>
    <p:extLst>
      <p:ext uri="{BB962C8B-B14F-4D97-AF65-F5344CB8AC3E}">
        <p14:creationId xmlns:p14="http://schemas.microsoft.com/office/powerpoint/2010/main" val="1353204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miss this important point…while work is under the curse, it is not a curse. There is a big distinction there. Child bearing is also under the curse, but no one would say that having children is a curse (at least most days!) </a:t>
            </a:r>
          </a:p>
          <a:p>
            <a:endParaRPr lang="en-US" dirty="0"/>
          </a:p>
          <a:p>
            <a:r>
              <a:rPr lang="en-US" dirty="0"/>
              <a:t>Work still provides tangible blessings, but it also brings unintended painful consequences. That’s the imagery of thorns and thistles. No one plans to grow thorns and thistles.</a:t>
            </a:r>
          </a:p>
        </p:txBody>
      </p:sp>
      <p:sp>
        <p:nvSpPr>
          <p:cNvPr id="4" name="Slide Number Placeholder 3"/>
          <p:cNvSpPr>
            <a:spLocks noGrp="1"/>
          </p:cNvSpPr>
          <p:nvPr>
            <p:ph type="sldNum" sz="quarter" idx="10"/>
          </p:nvPr>
        </p:nvSpPr>
        <p:spPr/>
        <p:txBody>
          <a:bodyPr/>
          <a:lstStyle/>
          <a:p>
            <a:fld id="{C9BF6AFA-D9DC-A049-B502-78DCF02E43F6}" type="slidenum">
              <a:rPr lang="en-US" smtClean="0"/>
              <a:t>6</a:t>
            </a:fld>
            <a:endParaRPr lang="en-US"/>
          </a:p>
        </p:txBody>
      </p:sp>
    </p:spTree>
    <p:extLst>
      <p:ext uri="{BB962C8B-B14F-4D97-AF65-F5344CB8AC3E}">
        <p14:creationId xmlns:p14="http://schemas.microsoft.com/office/powerpoint/2010/main" val="3140582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Anxiety = direct consequence of trying to be God like</a:t>
            </a:r>
          </a:p>
        </p:txBody>
      </p:sp>
      <p:sp>
        <p:nvSpPr>
          <p:cNvPr id="4" name="Slide Number Placeholder 3"/>
          <p:cNvSpPr>
            <a:spLocks noGrp="1"/>
          </p:cNvSpPr>
          <p:nvPr>
            <p:ph type="sldNum" sz="quarter" idx="10"/>
          </p:nvPr>
        </p:nvSpPr>
        <p:spPr/>
        <p:txBody>
          <a:bodyPr/>
          <a:lstStyle/>
          <a:p>
            <a:fld id="{C9BF6AFA-D9DC-A049-B502-78DCF02E43F6}" type="slidenum">
              <a:rPr lang="en-US" smtClean="0"/>
              <a:t>7</a:t>
            </a:fld>
            <a:endParaRPr lang="en-US"/>
          </a:p>
        </p:txBody>
      </p:sp>
    </p:spTree>
    <p:extLst>
      <p:ext uri="{BB962C8B-B14F-4D97-AF65-F5344CB8AC3E}">
        <p14:creationId xmlns:p14="http://schemas.microsoft.com/office/powerpoint/2010/main" val="10123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Solomon points out what we all experience…work under the sun in this fallen world takes a toll on us emotionally and physically.  We are never really far from it.  Emails and text messages follows us home.  Our cell phones ring all day and evening.  Even while we are sleeping we are often thinking about it in our subconscious.  Work is literally killing us. Each year in the US almost 5,000 people die in accidents on the job, over 50,000 die from illnesses caused by exposure to toxins in the workplace.  Stress from the job causes a 35% increase in being diagnosed with a major illness and 20% more likely to die from a heart attack or stroke. </a:t>
            </a:r>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8</a:t>
            </a:fld>
            <a:endParaRPr lang="en-US"/>
          </a:p>
        </p:txBody>
      </p:sp>
    </p:spTree>
    <p:extLst>
      <p:ext uri="{BB962C8B-B14F-4D97-AF65-F5344CB8AC3E}">
        <p14:creationId xmlns:p14="http://schemas.microsoft.com/office/powerpoint/2010/main" val="23655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work as originally conceived by God was purposed toward the mission of God. But because after the Fall work becomes about us, it can seem futile and pointless because it is not pointed where it needs to be (toward God!) The mission of “self” will never be more satisfying that the mission of God.</a:t>
            </a:r>
          </a:p>
        </p:txBody>
      </p:sp>
      <p:sp>
        <p:nvSpPr>
          <p:cNvPr id="4" name="Slide Number Placeholder 3"/>
          <p:cNvSpPr>
            <a:spLocks noGrp="1"/>
          </p:cNvSpPr>
          <p:nvPr>
            <p:ph type="sldNum" sz="quarter" idx="10"/>
          </p:nvPr>
        </p:nvSpPr>
        <p:spPr/>
        <p:txBody>
          <a:bodyPr/>
          <a:lstStyle/>
          <a:p>
            <a:fld id="{C9BF6AFA-D9DC-A049-B502-78DCF02E43F6}" type="slidenum">
              <a:rPr lang="en-US" smtClean="0"/>
              <a:t>9</a:t>
            </a:fld>
            <a:endParaRPr lang="en-US"/>
          </a:p>
        </p:txBody>
      </p:sp>
    </p:spTree>
    <p:extLst>
      <p:ext uri="{BB962C8B-B14F-4D97-AF65-F5344CB8AC3E}">
        <p14:creationId xmlns:p14="http://schemas.microsoft.com/office/powerpoint/2010/main" val="2325031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05078C-0F14-5545-8BDF-E1C0A10FC02C}"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05078C-0F14-5545-8BDF-E1C0A10FC02C}" type="datetimeFigureOut">
              <a:rPr lang="en-US" smtClean="0"/>
              <a:t>2/21/22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05078C-0F14-5545-8BDF-E1C0A10FC02C}" type="datetimeFigureOut">
              <a:rPr lang="en-US" smtClean="0"/>
              <a:t>2/21/22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5078C-0F14-5545-8BDF-E1C0A10FC02C}" type="datetimeFigureOut">
              <a:rPr lang="en-US" smtClean="0"/>
              <a:t>2/21/22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05078C-0F14-5545-8BDF-E1C0A10FC02C}"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05078C-0F14-5545-8BDF-E1C0A10FC02C}"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7805078C-0F14-5545-8BDF-E1C0A10FC02C}" type="datetimeFigureOut">
              <a:rPr lang="en-US" smtClean="0"/>
              <a:t>2/21/22</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AB97D93C-C4CF-3642-9C80-D95D031BF400}" type="slidenum">
              <a:rPr lang="en-US" smtClean="0"/>
              <a:t>‹#›</a:t>
            </a:fld>
            <a:endParaRPr lang="en-US"/>
          </a:p>
        </p:txBody>
      </p:sp>
    </p:spTree>
    <p:extLst>
      <p:ext uri="{BB962C8B-B14F-4D97-AF65-F5344CB8AC3E}">
        <p14:creationId xmlns:p14="http://schemas.microsoft.com/office/powerpoint/2010/main" val="1053862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326" y="-824246"/>
            <a:ext cx="17553945" cy="9878092"/>
          </a:xfrm>
          <a:prstGeom prst="rect">
            <a:avLst/>
          </a:prstGeom>
        </p:spPr>
      </p:pic>
    </p:spTree>
    <p:extLst>
      <p:ext uri="{BB962C8B-B14F-4D97-AF65-F5344CB8AC3E}">
        <p14:creationId xmlns:p14="http://schemas.microsoft.com/office/powerpoint/2010/main" val="1064619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2190750"/>
            <a:ext cx="12931833" cy="6038850"/>
          </a:xfrm>
        </p:spPr>
        <p:txBody>
          <a:bodyPr>
            <a:noAutofit/>
          </a:bodyPr>
          <a:lstStyle/>
          <a:p>
            <a:pPr marL="0" indent="0">
              <a:spcAft>
                <a:spcPts val="1728"/>
              </a:spcAft>
              <a:buNone/>
            </a:pPr>
            <a:r>
              <a:rPr lang="en-US" sz="4000" dirty="0">
                <a:latin typeface="+mj-lt"/>
              </a:rPr>
              <a:t>“So I hated life, because what is done under the sun was grievous to me, for all is vanity and a striving after wind.” (Ecclesiastes 2:17)</a:t>
            </a:r>
          </a:p>
        </p:txBody>
      </p:sp>
    </p:spTree>
    <p:extLst>
      <p:ext uri="{BB962C8B-B14F-4D97-AF65-F5344CB8AC3E}">
        <p14:creationId xmlns:p14="http://schemas.microsoft.com/office/powerpoint/2010/main" val="1821678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2190750"/>
            <a:ext cx="12931833" cy="6038850"/>
          </a:xfrm>
        </p:spPr>
        <p:txBody>
          <a:bodyPr>
            <a:noAutofit/>
          </a:bodyPr>
          <a:lstStyle/>
          <a:p>
            <a:pPr marL="742950" indent="-742950">
              <a:spcAft>
                <a:spcPts val="1728"/>
              </a:spcAft>
              <a:buFont typeface="+mj-lt"/>
              <a:buAutoNum type="arabicPeriod" startAt="4"/>
            </a:pPr>
            <a:r>
              <a:rPr lang="en-US" sz="4000" dirty="0">
                <a:latin typeface="+mj-lt"/>
              </a:rPr>
              <a:t>Some of the “thorns and thistles” we experience with our work include:</a:t>
            </a:r>
          </a:p>
          <a:p>
            <a:pPr marL="1035050" lvl="1" indent="-254000"/>
            <a:r>
              <a:rPr lang="en-US" sz="4000" dirty="0">
                <a:latin typeface="+mj-lt"/>
              </a:rPr>
              <a:t>Anxiety, illness, injury and exhaustion</a:t>
            </a:r>
          </a:p>
          <a:p>
            <a:pPr marL="1035050" lvl="1" indent="-254000"/>
            <a:r>
              <a:rPr lang="en-US" sz="4000" dirty="0">
                <a:latin typeface="+mj-lt"/>
              </a:rPr>
              <a:t>A sense of pointlessness</a:t>
            </a:r>
          </a:p>
          <a:p>
            <a:pPr marL="1035050" lvl="1" indent="-254000"/>
            <a:r>
              <a:rPr lang="en-US" sz="4000" u="sng" dirty="0">
                <a:latin typeface="+mj-lt"/>
              </a:rPr>
              <a:t>Envy</a:t>
            </a:r>
            <a:r>
              <a:rPr lang="en-US" sz="4000" dirty="0">
                <a:latin typeface="+mj-lt"/>
              </a:rPr>
              <a:t> of others</a:t>
            </a:r>
          </a:p>
        </p:txBody>
      </p:sp>
    </p:spTree>
    <p:extLst>
      <p:ext uri="{BB962C8B-B14F-4D97-AF65-F5344CB8AC3E}">
        <p14:creationId xmlns:p14="http://schemas.microsoft.com/office/powerpoint/2010/main" val="82751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2190750"/>
            <a:ext cx="12931833" cy="6038850"/>
          </a:xfrm>
        </p:spPr>
        <p:txBody>
          <a:bodyPr>
            <a:noAutofit/>
          </a:bodyPr>
          <a:lstStyle/>
          <a:p>
            <a:pPr marL="0" indent="0">
              <a:spcAft>
                <a:spcPts val="1728"/>
              </a:spcAft>
              <a:buNone/>
            </a:pPr>
            <a:r>
              <a:rPr lang="en-US" sz="4000" dirty="0">
                <a:latin typeface="+mj-lt"/>
              </a:rPr>
              <a:t>“Then I saw that all toil and all skill in work come from a man’s envy of his neighbor. This also is vanity and a striving after wind.” (Ecclesiastes 4:4)</a:t>
            </a:r>
          </a:p>
        </p:txBody>
      </p:sp>
    </p:spTree>
    <p:extLst>
      <p:ext uri="{BB962C8B-B14F-4D97-AF65-F5344CB8AC3E}">
        <p14:creationId xmlns:p14="http://schemas.microsoft.com/office/powerpoint/2010/main" val="1764551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2190750"/>
            <a:ext cx="12931833" cy="6038850"/>
          </a:xfrm>
        </p:spPr>
        <p:txBody>
          <a:bodyPr>
            <a:noAutofit/>
          </a:bodyPr>
          <a:lstStyle/>
          <a:p>
            <a:pPr marL="742950" indent="-742950">
              <a:spcAft>
                <a:spcPts val="1728"/>
              </a:spcAft>
              <a:buFont typeface="+mj-lt"/>
              <a:buAutoNum type="arabicPeriod" startAt="4"/>
            </a:pPr>
            <a:r>
              <a:rPr lang="en-US" sz="4000" dirty="0">
                <a:latin typeface="+mj-lt"/>
              </a:rPr>
              <a:t>Some of the “thorns and thistles” we experience with our work include:</a:t>
            </a:r>
          </a:p>
          <a:p>
            <a:pPr marL="1035050" lvl="1" indent="-254000"/>
            <a:r>
              <a:rPr lang="en-US" sz="4000" dirty="0">
                <a:latin typeface="+mj-lt"/>
              </a:rPr>
              <a:t>Anxiety, illness, injury and exhaustion</a:t>
            </a:r>
          </a:p>
          <a:p>
            <a:pPr marL="1035050" lvl="1" indent="-254000"/>
            <a:r>
              <a:rPr lang="en-US" sz="4000" dirty="0">
                <a:latin typeface="+mj-lt"/>
              </a:rPr>
              <a:t>A sense of pointlessness</a:t>
            </a:r>
          </a:p>
          <a:p>
            <a:pPr marL="1035050" lvl="1" indent="-254000"/>
            <a:r>
              <a:rPr lang="en-US" sz="4000" dirty="0">
                <a:latin typeface="+mj-lt"/>
              </a:rPr>
              <a:t>Envy of others</a:t>
            </a:r>
          </a:p>
          <a:p>
            <a:pPr marL="1035050" lvl="1" indent="-254000"/>
            <a:r>
              <a:rPr lang="en-US" sz="4000" dirty="0">
                <a:latin typeface="+mj-lt"/>
              </a:rPr>
              <a:t>Confusing work with </a:t>
            </a:r>
            <a:r>
              <a:rPr lang="en-US" sz="4000" u="sng" dirty="0">
                <a:latin typeface="+mj-lt"/>
              </a:rPr>
              <a:t>identity</a:t>
            </a:r>
            <a:endParaRPr lang="en-US" sz="4000" dirty="0">
              <a:latin typeface="+mj-lt"/>
            </a:endParaRPr>
          </a:p>
        </p:txBody>
      </p:sp>
    </p:spTree>
    <p:extLst>
      <p:ext uri="{BB962C8B-B14F-4D97-AF65-F5344CB8AC3E}">
        <p14:creationId xmlns:p14="http://schemas.microsoft.com/office/powerpoint/2010/main" val="2226053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2190750"/>
            <a:ext cx="12931833" cy="6038850"/>
          </a:xfrm>
        </p:spPr>
        <p:txBody>
          <a:bodyPr>
            <a:noAutofit/>
          </a:bodyPr>
          <a:lstStyle/>
          <a:p>
            <a:pPr marL="0" indent="0">
              <a:spcAft>
                <a:spcPts val="1728"/>
              </a:spcAft>
              <a:buNone/>
            </a:pPr>
            <a:r>
              <a:rPr lang="en-US" sz="4000" dirty="0">
                <a:latin typeface="+mj-lt"/>
              </a:rPr>
              <a:t>“Come, let us build ourselves a city and a tower with its top in the heavens, and let us make a name for ourselves, lest we be dispersed over the face of the whole earth.” (Gen. 11:4)</a:t>
            </a:r>
          </a:p>
        </p:txBody>
      </p:sp>
    </p:spTree>
    <p:extLst>
      <p:ext uri="{BB962C8B-B14F-4D97-AF65-F5344CB8AC3E}">
        <p14:creationId xmlns:p14="http://schemas.microsoft.com/office/powerpoint/2010/main" val="1133428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2190750"/>
            <a:ext cx="12931833" cy="6038850"/>
          </a:xfrm>
        </p:spPr>
        <p:txBody>
          <a:bodyPr>
            <a:noAutofit/>
          </a:bodyPr>
          <a:lstStyle/>
          <a:p>
            <a:pPr marL="742950" indent="-742950">
              <a:spcAft>
                <a:spcPts val="1728"/>
              </a:spcAft>
              <a:buFont typeface="+mj-lt"/>
              <a:buAutoNum type="arabicPeriod" startAt="4"/>
            </a:pPr>
            <a:r>
              <a:rPr lang="en-US" sz="4000" dirty="0">
                <a:latin typeface="+mj-lt"/>
              </a:rPr>
              <a:t>Some of the “thorns and thistles” we experience with our work include:</a:t>
            </a:r>
          </a:p>
          <a:p>
            <a:pPr marL="1035050" lvl="1" indent="-254000"/>
            <a:r>
              <a:rPr lang="en-US" sz="4000" dirty="0">
                <a:latin typeface="+mj-lt"/>
              </a:rPr>
              <a:t>Anxiety, illness, injury and exhaustion</a:t>
            </a:r>
          </a:p>
          <a:p>
            <a:pPr marL="1035050" lvl="1" indent="-254000"/>
            <a:r>
              <a:rPr lang="en-US" sz="4000" dirty="0">
                <a:latin typeface="+mj-lt"/>
              </a:rPr>
              <a:t>A sense of pointlessness</a:t>
            </a:r>
          </a:p>
          <a:p>
            <a:pPr marL="1035050" lvl="1" indent="-254000"/>
            <a:r>
              <a:rPr lang="en-US" sz="4000" dirty="0">
                <a:latin typeface="+mj-lt"/>
              </a:rPr>
              <a:t>Envy of others</a:t>
            </a:r>
          </a:p>
          <a:p>
            <a:pPr marL="1035050" lvl="1" indent="-254000"/>
            <a:r>
              <a:rPr lang="en-US" sz="4000" dirty="0">
                <a:latin typeface="+mj-lt"/>
              </a:rPr>
              <a:t>Confusing work with identity</a:t>
            </a:r>
          </a:p>
          <a:p>
            <a:pPr marL="1035050" lvl="1" indent="-254000"/>
            <a:r>
              <a:rPr lang="en-US" sz="4000" dirty="0">
                <a:latin typeface="+mj-lt"/>
              </a:rPr>
              <a:t>Making work an </a:t>
            </a:r>
            <a:r>
              <a:rPr lang="en-US" sz="4000" u="sng" dirty="0">
                <a:latin typeface="+mj-lt"/>
              </a:rPr>
              <a:t>idol</a:t>
            </a:r>
            <a:r>
              <a:rPr lang="en-US" sz="4000" dirty="0">
                <a:latin typeface="+mj-lt"/>
              </a:rPr>
              <a:t>.</a:t>
            </a:r>
          </a:p>
        </p:txBody>
      </p:sp>
    </p:spTree>
    <p:extLst>
      <p:ext uri="{BB962C8B-B14F-4D97-AF65-F5344CB8AC3E}">
        <p14:creationId xmlns:p14="http://schemas.microsoft.com/office/powerpoint/2010/main" val="2337452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2190750"/>
            <a:ext cx="12931833" cy="6038850"/>
          </a:xfrm>
        </p:spPr>
        <p:txBody>
          <a:bodyPr>
            <a:noAutofit/>
          </a:bodyPr>
          <a:lstStyle/>
          <a:p>
            <a:pPr marL="0" indent="0">
              <a:spcAft>
                <a:spcPts val="1728"/>
              </a:spcAft>
              <a:buNone/>
            </a:pPr>
            <a:r>
              <a:rPr lang="en-US" sz="4000" dirty="0">
                <a:latin typeface="+mj-lt"/>
              </a:rPr>
              <a:t>“We have an alternate or counterfeit god if we take anything in creation and begin to “bow down” to it – that is, to love serve and derive meaning from it more than from the true God.” 	Tim Keller – </a:t>
            </a:r>
            <a:r>
              <a:rPr lang="en-US" sz="4000" i="1" dirty="0">
                <a:latin typeface="+mj-lt"/>
              </a:rPr>
              <a:t>Every Good Endeavor</a:t>
            </a:r>
          </a:p>
        </p:txBody>
      </p:sp>
    </p:spTree>
    <p:extLst>
      <p:ext uri="{BB962C8B-B14F-4D97-AF65-F5344CB8AC3E}">
        <p14:creationId xmlns:p14="http://schemas.microsoft.com/office/powerpoint/2010/main" val="1443067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2190750"/>
            <a:ext cx="12931833" cy="6038850"/>
          </a:xfrm>
        </p:spPr>
        <p:txBody>
          <a:bodyPr>
            <a:noAutofit/>
          </a:bodyPr>
          <a:lstStyle/>
          <a:p>
            <a:pPr marL="0" indent="0">
              <a:buNone/>
            </a:pPr>
            <a:r>
              <a:rPr lang="en-US" dirty="0"/>
              <a:t>“…for my people have committed two evils: </a:t>
            </a:r>
          </a:p>
          <a:p>
            <a:pPr marL="0" indent="0">
              <a:buNone/>
            </a:pPr>
            <a:r>
              <a:rPr lang="en-US" dirty="0"/>
              <a:t>they have forsaken me, </a:t>
            </a:r>
          </a:p>
          <a:p>
            <a:pPr marL="0" indent="0">
              <a:buNone/>
            </a:pPr>
            <a:r>
              <a:rPr lang="en-US" dirty="0"/>
              <a:t>	the fountain of living waters, </a:t>
            </a:r>
          </a:p>
          <a:p>
            <a:pPr marL="0" indent="0">
              <a:buNone/>
            </a:pPr>
            <a:r>
              <a:rPr lang="en-US" dirty="0"/>
              <a:t>and hewed out cisterns for themselves, </a:t>
            </a:r>
          </a:p>
          <a:p>
            <a:pPr marL="0" indent="0">
              <a:buNone/>
            </a:pPr>
            <a:r>
              <a:rPr lang="en-US" dirty="0"/>
              <a:t>	broken cisterns that can hold no water.”</a:t>
            </a:r>
          </a:p>
          <a:p>
            <a:pPr marL="0" indent="0">
              <a:buNone/>
            </a:pPr>
            <a:r>
              <a:rPr lang="en-US" dirty="0"/>
              <a:t>	Jeremiah 2:13</a:t>
            </a:r>
          </a:p>
        </p:txBody>
      </p:sp>
    </p:spTree>
    <p:extLst>
      <p:ext uri="{BB962C8B-B14F-4D97-AF65-F5344CB8AC3E}">
        <p14:creationId xmlns:p14="http://schemas.microsoft.com/office/powerpoint/2010/main" val="2871810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2190750"/>
            <a:ext cx="12931833" cy="6038850"/>
          </a:xfrm>
        </p:spPr>
        <p:txBody>
          <a:bodyPr>
            <a:noAutofit/>
          </a:bodyPr>
          <a:lstStyle/>
          <a:p>
            <a:pPr marL="742950" indent="-742950">
              <a:spcAft>
                <a:spcPts val="1728"/>
              </a:spcAft>
              <a:buFont typeface="+mj-lt"/>
              <a:buAutoNum type="arabicPeriod" startAt="5"/>
            </a:pPr>
            <a:r>
              <a:rPr lang="en-US" sz="4000" dirty="0">
                <a:latin typeface="+mj-lt"/>
              </a:rPr>
              <a:t>But there is good news! Through the </a:t>
            </a:r>
            <a:r>
              <a:rPr lang="en-US" sz="4000" u="sng" dirty="0">
                <a:latin typeface="+mj-lt"/>
              </a:rPr>
              <a:t>redeeming</a:t>
            </a:r>
            <a:r>
              <a:rPr lang="en-US" sz="4000" dirty="0">
                <a:latin typeface="+mj-lt"/>
              </a:rPr>
              <a:t> actions of Jesus Christ, God is overcoming all brokenness caused by sin.</a:t>
            </a:r>
          </a:p>
          <a:p>
            <a:pPr marL="0" indent="0">
              <a:spcAft>
                <a:spcPts val="1728"/>
              </a:spcAft>
              <a:buNone/>
            </a:pPr>
            <a:r>
              <a:rPr lang="en-US" dirty="0"/>
              <a:t>	</a:t>
            </a:r>
            <a:r>
              <a:rPr lang="en-US" sz="4000" dirty="0">
                <a:latin typeface="+mj-lt"/>
              </a:rPr>
              <a:t>“Behold, I am making all things new.” (Revelation 21:5)</a:t>
            </a:r>
          </a:p>
        </p:txBody>
      </p:sp>
    </p:spTree>
    <p:extLst>
      <p:ext uri="{BB962C8B-B14F-4D97-AF65-F5344CB8AC3E}">
        <p14:creationId xmlns:p14="http://schemas.microsoft.com/office/powerpoint/2010/main" val="3352301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Final Thoughts</a:t>
            </a:r>
          </a:p>
        </p:txBody>
      </p:sp>
      <p:sp>
        <p:nvSpPr>
          <p:cNvPr id="7" name="Content Placeholder 6"/>
          <p:cNvSpPr>
            <a:spLocks noGrp="1"/>
          </p:cNvSpPr>
          <p:nvPr>
            <p:ph idx="1"/>
          </p:nvPr>
        </p:nvSpPr>
        <p:spPr>
          <a:xfrm>
            <a:off x="1005840" y="2190750"/>
            <a:ext cx="12931833" cy="6038850"/>
          </a:xfrm>
        </p:spPr>
        <p:txBody>
          <a:bodyPr>
            <a:noAutofit/>
          </a:bodyPr>
          <a:lstStyle/>
          <a:p>
            <a:pPr marL="0" indent="0">
              <a:buNone/>
            </a:pPr>
            <a:r>
              <a:rPr lang="en-US" sz="4000" dirty="0">
                <a:latin typeface="+mj-lt"/>
              </a:rPr>
              <a:t>Summary: Work has been made futile because of the Fall and the presence of sin in us. Work no longer fulfills its purpose. And work is under a curse so that in various ways it now causes us physical, emotional, relational and spiritual pain.</a:t>
            </a:r>
          </a:p>
        </p:txBody>
      </p:sp>
    </p:spTree>
    <p:extLst>
      <p:ext uri="{BB962C8B-B14F-4D97-AF65-F5344CB8AC3E}">
        <p14:creationId xmlns:p14="http://schemas.microsoft.com/office/powerpoint/2010/main" val="1793125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p:txBody>
          <a:bodyPr>
            <a:noAutofit/>
          </a:bodyPr>
          <a:lstStyle/>
          <a:p>
            <a:pPr marL="740759" indent="-740759">
              <a:spcAft>
                <a:spcPts val="1728"/>
              </a:spcAft>
              <a:buFont typeface="+mj-lt"/>
              <a:buAutoNum type="arabicPeriod"/>
            </a:pPr>
            <a:r>
              <a:rPr lang="en-US" sz="4000" dirty="0">
                <a:latin typeface="+mj-lt"/>
              </a:rPr>
              <a:t>In Genesis 1-2, Adam and Eve worked in the garden in an environment of </a:t>
            </a:r>
            <a:r>
              <a:rPr lang="en-US" sz="4000" b="1" u="sng" dirty="0">
                <a:latin typeface="+mj-lt"/>
              </a:rPr>
              <a:t>shalom (peace)</a:t>
            </a:r>
            <a:r>
              <a:rPr lang="en-US" sz="4000" dirty="0">
                <a:latin typeface="+mj-lt"/>
              </a:rPr>
              <a:t>. But that peace was conditioned upon their obedience to God’s command. They were to </a:t>
            </a:r>
            <a:r>
              <a:rPr lang="en-US" sz="4000" b="1" u="sng" dirty="0">
                <a:latin typeface="+mj-lt"/>
              </a:rPr>
              <a:t>keep (guard)</a:t>
            </a:r>
            <a:r>
              <a:rPr lang="en-US" sz="4000" dirty="0">
                <a:latin typeface="+mj-lt"/>
              </a:rPr>
              <a:t> the garden through their obedience to his command.</a:t>
            </a:r>
          </a:p>
        </p:txBody>
      </p:sp>
    </p:spTree>
    <p:extLst>
      <p:ext uri="{BB962C8B-B14F-4D97-AF65-F5344CB8AC3E}">
        <p14:creationId xmlns:p14="http://schemas.microsoft.com/office/powerpoint/2010/main" val="107681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pic>
        <p:nvPicPr>
          <p:cNvPr id="3" name="Picture 2" descr="A picture containing outdoor, ground, grass, curb&#10;&#10;Description automatically generated">
            <a:extLst>
              <a:ext uri="{FF2B5EF4-FFF2-40B4-BE49-F238E27FC236}">
                <a16:creationId xmlns:a16="http://schemas.microsoft.com/office/drawing/2014/main" id="{C441B0B0-DFB7-E946-BADD-150B142D279F}"/>
              </a:ext>
            </a:extLst>
          </p:cNvPr>
          <p:cNvPicPr>
            <a:picLocks noChangeAspect="1"/>
          </p:cNvPicPr>
          <p:nvPr/>
        </p:nvPicPr>
        <p:blipFill>
          <a:blip r:embed="rId4"/>
          <a:stretch>
            <a:fillRect/>
          </a:stretch>
        </p:blipFill>
        <p:spPr>
          <a:xfrm>
            <a:off x="2391987" y="342900"/>
            <a:ext cx="8915400" cy="7543800"/>
          </a:xfrm>
          <a:prstGeom prst="rect">
            <a:avLst/>
          </a:prstGeom>
        </p:spPr>
      </p:pic>
    </p:spTree>
    <p:extLst>
      <p:ext uri="{BB962C8B-B14F-4D97-AF65-F5344CB8AC3E}">
        <p14:creationId xmlns:p14="http://schemas.microsoft.com/office/powerpoint/2010/main" val="3381759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p:txBody>
          <a:bodyPr>
            <a:noAutofit/>
          </a:bodyPr>
          <a:lstStyle/>
          <a:p>
            <a:pPr marL="742950" indent="-742950">
              <a:spcAft>
                <a:spcPts val="1728"/>
              </a:spcAft>
              <a:buFont typeface="+mj-lt"/>
              <a:buAutoNum type="arabicPeriod" startAt="2"/>
            </a:pPr>
            <a:r>
              <a:rPr lang="en-US" sz="4000" dirty="0">
                <a:latin typeface="+mj-lt"/>
              </a:rPr>
              <a:t>When Adam and Eve </a:t>
            </a:r>
            <a:r>
              <a:rPr lang="en-US" sz="4000" b="1" u="sng" dirty="0">
                <a:latin typeface="+mj-lt"/>
              </a:rPr>
              <a:t>sinned</a:t>
            </a:r>
            <a:r>
              <a:rPr lang="en-US" sz="4000" dirty="0">
                <a:latin typeface="+mj-lt"/>
              </a:rPr>
              <a:t> in the garden, every aspect of creation was affected. Peace was replaced with a </a:t>
            </a:r>
            <a:r>
              <a:rPr lang="en-US" sz="4000" b="1" u="sng" dirty="0">
                <a:latin typeface="+mj-lt"/>
              </a:rPr>
              <a:t>curse</a:t>
            </a:r>
            <a:r>
              <a:rPr lang="en-US" sz="4000" dirty="0">
                <a:latin typeface="+mj-lt"/>
              </a:rPr>
              <a:t>. Everything in creation </a:t>
            </a:r>
            <a:r>
              <a:rPr lang="en-US" sz="4000">
                <a:latin typeface="+mj-lt"/>
              </a:rPr>
              <a:t>was affected </a:t>
            </a:r>
            <a:r>
              <a:rPr lang="en-US" sz="4000" dirty="0">
                <a:latin typeface="+mj-lt"/>
              </a:rPr>
              <a:t>by the Fall, including work.</a:t>
            </a:r>
          </a:p>
        </p:txBody>
      </p:sp>
    </p:spTree>
    <p:extLst>
      <p:ext uri="{BB962C8B-B14F-4D97-AF65-F5344CB8AC3E}">
        <p14:creationId xmlns:p14="http://schemas.microsoft.com/office/powerpoint/2010/main" val="1437536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2028826"/>
            <a:ext cx="12931833" cy="1501767"/>
          </a:xfrm>
        </p:spPr>
        <p:txBody>
          <a:bodyPr>
            <a:noAutofit/>
          </a:bodyPr>
          <a:lstStyle/>
          <a:p>
            <a:pPr marL="0" indent="0">
              <a:spcBef>
                <a:spcPts val="600"/>
              </a:spcBef>
              <a:buNone/>
            </a:pPr>
            <a:r>
              <a:rPr lang="en-US" sz="4000" dirty="0">
                <a:latin typeface="+mj-lt"/>
              </a:rPr>
              <a:t>“…cursed is the ground because of you; in pain you shall eat of it all the days of your life; thorns and thistles it shall bring forth for you; and you shall eat the plants of the field. By the sweat of your face you shall eat bread, till you return to the ground, for out of it you were taken; for you are dust, and to dust you shall return.” (Gen. 3:17-19)</a:t>
            </a:r>
          </a:p>
          <a:p>
            <a:pPr marL="0" indent="0">
              <a:spcBef>
                <a:spcPts val="600"/>
              </a:spcBef>
              <a:buNone/>
            </a:pPr>
            <a:endParaRPr lang="en-US" sz="4000" dirty="0">
              <a:latin typeface="+mj-lt"/>
            </a:endParaRPr>
          </a:p>
          <a:p>
            <a:pPr marL="0" indent="0">
              <a:spcBef>
                <a:spcPts val="0"/>
              </a:spcBef>
              <a:buNone/>
            </a:pPr>
            <a:r>
              <a:rPr lang="en-US" sz="4000" dirty="0">
                <a:latin typeface="+mj-lt"/>
              </a:rPr>
              <a:t>“…creation was subjected to futility…” (Rom. 8:20)</a:t>
            </a:r>
          </a:p>
        </p:txBody>
      </p:sp>
    </p:spTree>
    <p:extLst>
      <p:ext uri="{BB962C8B-B14F-4D97-AF65-F5344CB8AC3E}">
        <p14:creationId xmlns:p14="http://schemas.microsoft.com/office/powerpoint/2010/main" val="1207549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1784835"/>
            <a:ext cx="12618720" cy="3465872"/>
          </a:xfrm>
        </p:spPr>
        <p:txBody>
          <a:bodyPr>
            <a:noAutofit/>
          </a:bodyPr>
          <a:lstStyle/>
          <a:p>
            <a:pPr marL="742950" lvl="0" indent="-742950">
              <a:buFont typeface="+mj-lt"/>
              <a:buAutoNum type="arabicPeriod" startAt="3"/>
            </a:pPr>
            <a:r>
              <a:rPr lang="en-US" sz="4000" dirty="0">
                <a:latin typeface="+mj-lt"/>
              </a:rPr>
              <a:t>God’s curse does not remove all of work’s benefits (it still meets our physical needs), but work also produces “</a:t>
            </a:r>
            <a:r>
              <a:rPr lang="en-US" sz="4000" u="sng" dirty="0">
                <a:latin typeface="+mj-lt"/>
              </a:rPr>
              <a:t>thorns and thistles</a:t>
            </a:r>
            <a:r>
              <a:rPr lang="en-US" sz="4000" dirty="0">
                <a:latin typeface="+mj-lt"/>
              </a:rPr>
              <a:t>,” which symbolize the painful, unintended consequences of work.</a:t>
            </a:r>
          </a:p>
        </p:txBody>
      </p:sp>
    </p:spTree>
    <p:extLst>
      <p:ext uri="{BB962C8B-B14F-4D97-AF65-F5344CB8AC3E}">
        <p14:creationId xmlns:p14="http://schemas.microsoft.com/office/powerpoint/2010/main" val="171624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2190750"/>
            <a:ext cx="12931833" cy="6038850"/>
          </a:xfrm>
        </p:spPr>
        <p:txBody>
          <a:bodyPr>
            <a:noAutofit/>
          </a:bodyPr>
          <a:lstStyle/>
          <a:p>
            <a:pPr marL="742950" indent="-742950">
              <a:spcAft>
                <a:spcPts val="1728"/>
              </a:spcAft>
              <a:buFont typeface="+mj-lt"/>
              <a:buAutoNum type="arabicPeriod" startAt="4"/>
            </a:pPr>
            <a:r>
              <a:rPr lang="en-US" sz="4000" dirty="0">
                <a:latin typeface="+mj-lt"/>
              </a:rPr>
              <a:t>Some of the “thorns and thistles” we experience with our work include:</a:t>
            </a:r>
          </a:p>
          <a:p>
            <a:pPr marL="1035050" lvl="1" indent="-254000"/>
            <a:r>
              <a:rPr lang="en-US" sz="4000" dirty="0">
                <a:latin typeface="+mj-lt"/>
              </a:rPr>
              <a:t>Anxiety, illness, injury and </a:t>
            </a:r>
            <a:r>
              <a:rPr lang="en-US" sz="4000" u="sng" dirty="0">
                <a:latin typeface="+mj-lt"/>
              </a:rPr>
              <a:t>exhaustion</a:t>
            </a:r>
            <a:endParaRPr lang="en-US" sz="4000" dirty="0">
              <a:latin typeface="+mj-lt"/>
            </a:endParaRPr>
          </a:p>
        </p:txBody>
      </p:sp>
    </p:spTree>
    <p:extLst>
      <p:ext uri="{BB962C8B-B14F-4D97-AF65-F5344CB8AC3E}">
        <p14:creationId xmlns:p14="http://schemas.microsoft.com/office/powerpoint/2010/main" val="730605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2190750"/>
            <a:ext cx="12931833" cy="6038850"/>
          </a:xfrm>
        </p:spPr>
        <p:txBody>
          <a:bodyPr>
            <a:noAutofit/>
          </a:bodyPr>
          <a:lstStyle/>
          <a:p>
            <a:pPr marL="0" indent="0">
              <a:spcAft>
                <a:spcPts val="1728"/>
              </a:spcAft>
              <a:buNone/>
            </a:pPr>
            <a:r>
              <a:rPr lang="en-US" sz="4000" dirty="0">
                <a:latin typeface="+mj-lt"/>
              </a:rPr>
              <a:t>“What has a man from all the toil and striving of heart with which he toils beneath the sun? For all his days are full of sorrow, and his work is a vexation. Even in the night his heart does not rest. This also is vanity.” (Ecclesiastes 2:22-23)</a:t>
            </a:r>
          </a:p>
        </p:txBody>
      </p:sp>
    </p:spTree>
    <p:extLst>
      <p:ext uri="{BB962C8B-B14F-4D97-AF65-F5344CB8AC3E}">
        <p14:creationId xmlns:p14="http://schemas.microsoft.com/office/powerpoint/2010/main" val="717886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Thorns &amp; Thistles</a:t>
            </a:r>
          </a:p>
        </p:txBody>
      </p:sp>
      <p:sp>
        <p:nvSpPr>
          <p:cNvPr id="7" name="Content Placeholder 6"/>
          <p:cNvSpPr>
            <a:spLocks noGrp="1"/>
          </p:cNvSpPr>
          <p:nvPr>
            <p:ph idx="1"/>
          </p:nvPr>
        </p:nvSpPr>
        <p:spPr>
          <a:xfrm>
            <a:off x="1005840" y="2190750"/>
            <a:ext cx="12931833" cy="6038850"/>
          </a:xfrm>
        </p:spPr>
        <p:txBody>
          <a:bodyPr>
            <a:noAutofit/>
          </a:bodyPr>
          <a:lstStyle/>
          <a:p>
            <a:pPr marL="742950" indent="-742950">
              <a:spcAft>
                <a:spcPts val="1728"/>
              </a:spcAft>
              <a:buFont typeface="+mj-lt"/>
              <a:buAutoNum type="arabicPeriod" startAt="4"/>
            </a:pPr>
            <a:r>
              <a:rPr lang="en-US" sz="4000" dirty="0">
                <a:latin typeface="+mj-lt"/>
              </a:rPr>
              <a:t>Some of the “thorns and thistles” we experience with our work include:</a:t>
            </a:r>
          </a:p>
          <a:p>
            <a:pPr marL="1035050" lvl="1" indent="-254000"/>
            <a:r>
              <a:rPr lang="en-US" sz="4000" dirty="0">
                <a:latin typeface="+mj-lt"/>
              </a:rPr>
              <a:t>Anxiety, illness, injury and exhaustion</a:t>
            </a:r>
          </a:p>
          <a:p>
            <a:pPr marL="1035050" lvl="1" indent="-254000"/>
            <a:r>
              <a:rPr lang="en-US" sz="4000" dirty="0">
                <a:latin typeface="+mj-lt"/>
              </a:rPr>
              <a:t>A sense of </a:t>
            </a:r>
            <a:r>
              <a:rPr lang="en-US" sz="4000" u="sng" dirty="0">
                <a:latin typeface="+mj-lt"/>
              </a:rPr>
              <a:t>pointlessness</a:t>
            </a:r>
            <a:endParaRPr lang="en-US" sz="4000" dirty="0">
              <a:latin typeface="+mj-lt"/>
            </a:endParaRPr>
          </a:p>
        </p:txBody>
      </p:sp>
    </p:spTree>
    <p:extLst>
      <p:ext uri="{BB962C8B-B14F-4D97-AF65-F5344CB8AC3E}">
        <p14:creationId xmlns:p14="http://schemas.microsoft.com/office/powerpoint/2010/main" val="36197160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5311</TotalTime>
  <Words>1390</Words>
  <Application>Microsoft Macintosh PowerPoint</Application>
  <PresentationFormat>Custom</PresentationFormat>
  <Paragraphs>87</Paragraphs>
  <Slides>19</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Uni Sans Thin CAPS</vt:lpstr>
      <vt:lpstr>Office Theme</vt:lpstr>
      <vt:lpstr>PowerPoint Presentation</vt:lpstr>
      <vt:lpstr>Thorns &amp; Thistles</vt:lpstr>
      <vt:lpstr>PowerPoint Presentation</vt:lpstr>
      <vt:lpstr>Thorns &amp; Thistles</vt:lpstr>
      <vt:lpstr>Thorns &amp; Thistles</vt:lpstr>
      <vt:lpstr>Thorns &amp; Thistles</vt:lpstr>
      <vt:lpstr>Thorns &amp; Thistles</vt:lpstr>
      <vt:lpstr>Thorns &amp; Thistles</vt:lpstr>
      <vt:lpstr>Thorns &amp; Thistles</vt:lpstr>
      <vt:lpstr>Thorns &amp; Thistles</vt:lpstr>
      <vt:lpstr>Thorns &amp; Thistles</vt:lpstr>
      <vt:lpstr>Thorns &amp; Thistles</vt:lpstr>
      <vt:lpstr>Thorns &amp; Thistles</vt:lpstr>
      <vt:lpstr>Thorns &amp; Thistles</vt:lpstr>
      <vt:lpstr>Thorns &amp; Thistles</vt:lpstr>
      <vt:lpstr>Thorns &amp; Thistles</vt:lpstr>
      <vt:lpstr>Thorns &amp; Thistles</vt:lpstr>
      <vt:lpstr>Thorns &amp; Thistles</vt:lpstr>
      <vt:lpstr>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Finn</dc:creator>
  <cp:lastModifiedBy>Jim Hudson</cp:lastModifiedBy>
  <cp:revision>131</cp:revision>
  <cp:lastPrinted>2017-10-10T19:20:22Z</cp:lastPrinted>
  <dcterms:created xsi:type="dcterms:W3CDTF">2017-09-11T16:28:00Z</dcterms:created>
  <dcterms:modified xsi:type="dcterms:W3CDTF">2022-02-21T20:59:26Z</dcterms:modified>
</cp:coreProperties>
</file>