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8"/>
  </p:notesMasterIdLst>
  <p:handoutMasterIdLst>
    <p:handoutMasterId r:id="rId19"/>
  </p:handoutMasterIdLst>
  <p:sldIdLst>
    <p:sldId id="264" r:id="rId2"/>
    <p:sldId id="382" r:id="rId3"/>
    <p:sldId id="391" r:id="rId4"/>
    <p:sldId id="392" r:id="rId5"/>
    <p:sldId id="313" r:id="rId6"/>
    <p:sldId id="365" r:id="rId7"/>
    <p:sldId id="367" r:id="rId8"/>
    <p:sldId id="373" r:id="rId9"/>
    <p:sldId id="384" r:id="rId10"/>
    <p:sldId id="385" r:id="rId11"/>
    <p:sldId id="386" r:id="rId12"/>
    <p:sldId id="387" r:id="rId13"/>
    <p:sldId id="388" r:id="rId14"/>
    <p:sldId id="389" r:id="rId15"/>
    <p:sldId id="383" r:id="rId16"/>
    <p:sldId id="390" r:id="rId17"/>
  </p:sldIdLst>
  <p:sldSz cx="14630400" cy="8229600"/>
  <p:notesSz cx="6858000" cy="9144000"/>
  <p:defaultTex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846AA1-4723-7840-BEC0-EE6101AA6CAE}" v="32" dt="2022-02-02T00:52:59.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76599" autoAdjust="0"/>
  </p:normalViewPr>
  <p:slideViewPr>
    <p:cSldViewPr snapToGrid="0" snapToObjects="1">
      <p:cViewPr varScale="1">
        <p:scale>
          <a:sx n="77" d="100"/>
          <a:sy n="77" d="100"/>
        </p:scale>
        <p:origin x="1824" y="17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AB92DB-A37B-374C-A42C-12022C50490A}" type="datetimeFigureOut">
              <a:rPr lang="en-US" smtClean="0"/>
              <a:t>2/21/22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7EC517-94A3-EC42-831F-57E649F4868F}" type="slidenum">
              <a:rPr lang="en-US" smtClean="0"/>
              <a:t>‹#›</a:t>
            </a:fld>
            <a:endParaRPr lang="en-US"/>
          </a:p>
        </p:txBody>
      </p:sp>
    </p:spTree>
    <p:extLst>
      <p:ext uri="{BB962C8B-B14F-4D97-AF65-F5344CB8AC3E}">
        <p14:creationId xmlns:p14="http://schemas.microsoft.com/office/powerpoint/2010/main" val="67541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6077B-2067-BF49-BB89-120D2740A311}" type="datetimeFigureOut">
              <a:rPr lang="en-US" smtClean="0"/>
              <a:t>2/21/22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F6AFA-D9DC-A049-B502-78DCF02E43F6}" type="slidenum">
              <a:rPr lang="en-US" smtClean="0"/>
              <a:t>‹#›</a:t>
            </a:fld>
            <a:endParaRPr lang="en-US"/>
          </a:p>
        </p:txBody>
      </p:sp>
    </p:spTree>
    <p:extLst>
      <p:ext uri="{BB962C8B-B14F-4D97-AF65-F5344CB8AC3E}">
        <p14:creationId xmlns:p14="http://schemas.microsoft.com/office/powerpoint/2010/main" val="1418541738"/>
      </p:ext>
    </p:extLst>
  </p:cSld>
  <p:clrMap bg1="lt1" tx1="dk1" bg2="lt2" tx2="dk2" accent1="accent1" accent2="accent2" accent3="accent3" accent4="accent4" accent5="accent5" accent6="accent6" hlink="hlink" folHlink="folHlink"/>
  <p:notesStyle>
    <a:lvl1pPr marL="0" algn="l" defTabSz="761970" rtl="0" eaLnBrk="1" latinLnBrk="0" hangingPunct="1">
      <a:defRPr sz="1000" kern="1200">
        <a:solidFill>
          <a:schemeClr val="tx1"/>
        </a:solidFill>
        <a:latin typeface="+mn-lt"/>
        <a:ea typeface="+mn-ea"/>
        <a:cs typeface="+mn-cs"/>
      </a:defRPr>
    </a:lvl1pPr>
    <a:lvl2pPr marL="380985" algn="l" defTabSz="761970" rtl="0" eaLnBrk="1" latinLnBrk="0" hangingPunct="1">
      <a:defRPr sz="1000" kern="1200">
        <a:solidFill>
          <a:schemeClr val="tx1"/>
        </a:solidFill>
        <a:latin typeface="+mn-lt"/>
        <a:ea typeface="+mn-ea"/>
        <a:cs typeface="+mn-cs"/>
      </a:defRPr>
    </a:lvl2pPr>
    <a:lvl3pPr marL="761970" algn="l" defTabSz="761970" rtl="0" eaLnBrk="1" latinLnBrk="0" hangingPunct="1">
      <a:defRPr sz="1000" kern="1200">
        <a:solidFill>
          <a:schemeClr val="tx1"/>
        </a:solidFill>
        <a:latin typeface="+mn-lt"/>
        <a:ea typeface="+mn-ea"/>
        <a:cs typeface="+mn-cs"/>
      </a:defRPr>
    </a:lvl3pPr>
    <a:lvl4pPr marL="1142954" algn="l" defTabSz="761970" rtl="0" eaLnBrk="1" latinLnBrk="0" hangingPunct="1">
      <a:defRPr sz="1000" kern="1200">
        <a:solidFill>
          <a:schemeClr val="tx1"/>
        </a:solidFill>
        <a:latin typeface="+mn-lt"/>
        <a:ea typeface="+mn-ea"/>
        <a:cs typeface="+mn-cs"/>
      </a:defRPr>
    </a:lvl4pPr>
    <a:lvl5pPr marL="1523939" algn="l" defTabSz="761970" rtl="0" eaLnBrk="1" latinLnBrk="0" hangingPunct="1">
      <a:defRPr sz="1000" kern="1200">
        <a:solidFill>
          <a:schemeClr val="tx1"/>
        </a:solidFill>
        <a:latin typeface="+mn-lt"/>
        <a:ea typeface="+mn-ea"/>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a:t>
            </a:fld>
            <a:endParaRPr lang="en-US"/>
          </a:p>
        </p:txBody>
      </p:sp>
    </p:spTree>
    <p:extLst>
      <p:ext uri="{BB962C8B-B14F-4D97-AF65-F5344CB8AC3E}">
        <p14:creationId xmlns:p14="http://schemas.microsoft.com/office/powerpoint/2010/main" val="305005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Order out of Chaos</a:t>
            </a:r>
          </a:p>
          <a:p>
            <a:pPr marL="171450" indent="-171450">
              <a:buFont typeface="Arial" panose="020B0604020202020204" pitchFamily="34" charset="0"/>
              <a:buChar char="•"/>
            </a:pPr>
            <a:r>
              <a:rPr lang="en-US" dirty="0"/>
              <a:t>Form to the Formless</a:t>
            </a:r>
          </a:p>
          <a:p>
            <a:pPr marL="171450" indent="-171450">
              <a:buFont typeface="Arial" panose="020B0604020202020204" pitchFamily="34" charset="0"/>
              <a:buChar char="•"/>
            </a:pPr>
            <a:r>
              <a:rPr lang="en-US" dirty="0"/>
              <a:t>Expanding the Sanctity of the Garden</a:t>
            </a:r>
          </a:p>
        </p:txBody>
      </p:sp>
      <p:sp>
        <p:nvSpPr>
          <p:cNvPr id="4" name="Slide Number Placeholder 3"/>
          <p:cNvSpPr>
            <a:spLocks noGrp="1"/>
          </p:cNvSpPr>
          <p:nvPr>
            <p:ph type="sldNum" sz="quarter" idx="5"/>
          </p:nvPr>
        </p:nvSpPr>
        <p:spPr/>
        <p:txBody>
          <a:bodyPr/>
          <a:lstStyle/>
          <a:p>
            <a:fld id="{C9BF6AFA-D9DC-A049-B502-78DCF02E43F6}" type="slidenum">
              <a:rPr lang="en-US" smtClean="0"/>
              <a:t>12</a:t>
            </a:fld>
            <a:endParaRPr lang="en-US"/>
          </a:p>
        </p:txBody>
      </p:sp>
    </p:spTree>
    <p:extLst>
      <p:ext uri="{BB962C8B-B14F-4D97-AF65-F5344CB8AC3E}">
        <p14:creationId xmlns:p14="http://schemas.microsoft.com/office/powerpoint/2010/main" val="3039329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Work it &amp; keep it from </a:t>
            </a:r>
            <a:r>
              <a:rPr lang="en-US" sz="1000" b="0" kern="1200" dirty="0">
                <a:solidFill>
                  <a:schemeClr val="tx1"/>
                </a:solidFill>
                <a:effectLst/>
                <a:latin typeface="+mn-lt"/>
                <a:ea typeface="+mn-ea"/>
                <a:cs typeface="+mn-cs"/>
              </a:rPr>
              <a:t>Numbers 3:5-10 </a:t>
            </a:r>
            <a:endParaRPr lang="en-US" b="0" dirty="0"/>
          </a:p>
          <a:p>
            <a:pPr marL="171450" indent="-171450">
              <a:buFont typeface="Arial" panose="020B0604020202020204" pitchFamily="34" charset="0"/>
              <a:buChar char="•"/>
            </a:pPr>
            <a:r>
              <a:rPr lang="en-US" b="0" dirty="0"/>
              <a:t>Developing, maintaining &amp; protecting</a:t>
            </a:r>
          </a:p>
        </p:txBody>
      </p:sp>
      <p:sp>
        <p:nvSpPr>
          <p:cNvPr id="4" name="Slide Number Placeholder 3"/>
          <p:cNvSpPr>
            <a:spLocks noGrp="1"/>
          </p:cNvSpPr>
          <p:nvPr>
            <p:ph type="sldNum" sz="quarter" idx="5"/>
          </p:nvPr>
        </p:nvSpPr>
        <p:spPr/>
        <p:txBody>
          <a:bodyPr/>
          <a:lstStyle/>
          <a:p>
            <a:fld id="{C9BF6AFA-D9DC-A049-B502-78DCF02E43F6}" type="slidenum">
              <a:rPr lang="en-US" smtClean="0"/>
              <a:t>13</a:t>
            </a:fld>
            <a:endParaRPr lang="en-US"/>
          </a:p>
        </p:txBody>
      </p:sp>
    </p:spTree>
    <p:extLst>
      <p:ext uri="{BB962C8B-B14F-4D97-AF65-F5344CB8AC3E}">
        <p14:creationId xmlns:p14="http://schemas.microsoft.com/office/powerpoint/2010/main" val="112329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kern="1200" dirty="0">
                <a:solidFill>
                  <a:schemeClr val="tx1"/>
                </a:solidFill>
                <a:effectLst/>
                <a:latin typeface="+mn-lt"/>
                <a:ea typeface="+mn-ea"/>
                <a:cs typeface="+mn-cs"/>
              </a:rPr>
              <a:t>Benefit of themselves &amp; humanity…Adam and Eve were called to use the raw materials of the earth to benefit themselves and humanity. This is the biblical foundation for scientific, medical and other types of research.</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Not </a:t>
            </a:r>
            <a:r>
              <a:rPr lang="en-US" sz="1000" kern="1200" dirty="0" err="1">
                <a:solidFill>
                  <a:schemeClr val="tx1"/>
                </a:solidFill>
                <a:effectLst/>
                <a:latin typeface="+mn-lt"/>
                <a:ea typeface="+mn-ea"/>
                <a:cs typeface="+mn-cs"/>
              </a:rPr>
              <a:t>explotive</a:t>
            </a:r>
            <a:r>
              <a:rPr lang="en-US" sz="1000" kern="1200" dirty="0">
                <a:solidFill>
                  <a:schemeClr val="tx1"/>
                </a:solidFill>
                <a:effectLst/>
                <a:latin typeface="+mn-lt"/>
                <a:ea typeface="+mn-ea"/>
                <a:cs typeface="+mn-cs"/>
              </a:rPr>
              <a:t>….We have dominion over the earth and all of the creatures, but this is not meant for us to cavalierly exploit them in order to satisfy our greed and lust for excess. There is a significant stewardship component here because it is God’s world that we inhabit, not our own. </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His guests inhabiting His world</a:t>
            </a:r>
          </a:p>
          <a:p>
            <a:pPr marL="171450" indent="-171450">
              <a:buFont typeface="Arial" panose="020B0604020202020204" pitchFamily="34" charset="0"/>
              <a:buChar char="•"/>
            </a:pPr>
            <a:r>
              <a:rPr lang="en-US" sz="1000" kern="1200">
                <a:solidFill>
                  <a:schemeClr val="tx1"/>
                </a:solidFill>
                <a:effectLst/>
                <a:latin typeface="+mn-lt"/>
                <a:ea typeface="+mn-ea"/>
                <a:cs typeface="+mn-cs"/>
              </a:rPr>
              <a:t>We still </a:t>
            </a:r>
            <a:r>
              <a:rPr lang="en-US" sz="1000" kern="1200" dirty="0">
                <a:solidFill>
                  <a:schemeClr val="tx1"/>
                </a:solidFill>
                <a:effectLst/>
                <a:latin typeface="+mn-lt"/>
                <a:ea typeface="+mn-ea"/>
                <a:cs typeface="+mn-cs"/>
              </a:rPr>
              <a:t>exercise dominion, but rarely for our good and God’s glory. Our dominion is more exploitive in nature.</a:t>
            </a:r>
          </a:p>
          <a:p>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14</a:t>
            </a:fld>
            <a:endParaRPr lang="en-US"/>
          </a:p>
        </p:txBody>
      </p:sp>
    </p:spTree>
    <p:extLst>
      <p:ext uri="{BB962C8B-B14F-4D97-AF65-F5344CB8AC3E}">
        <p14:creationId xmlns:p14="http://schemas.microsoft.com/office/powerpoint/2010/main" val="785574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Ordering - Form to Formless, order out of chaos</a:t>
            </a:r>
          </a:p>
          <a:p>
            <a:endParaRPr lang="en-US" dirty="0"/>
          </a:p>
          <a:p>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15</a:t>
            </a:fld>
            <a:endParaRPr lang="en-US"/>
          </a:p>
        </p:txBody>
      </p:sp>
    </p:spTree>
    <p:extLst>
      <p:ext uri="{BB962C8B-B14F-4D97-AF65-F5344CB8AC3E}">
        <p14:creationId xmlns:p14="http://schemas.microsoft.com/office/powerpoint/2010/main" val="161372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16</a:t>
            </a:fld>
            <a:endParaRPr lang="en-US"/>
          </a:p>
        </p:txBody>
      </p:sp>
    </p:spTree>
    <p:extLst>
      <p:ext uri="{BB962C8B-B14F-4D97-AF65-F5344CB8AC3E}">
        <p14:creationId xmlns:p14="http://schemas.microsoft.com/office/powerpoint/2010/main" val="34437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3</a:t>
            </a:fld>
            <a:endParaRPr lang="en-US"/>
          </a:p>
        </p:txBody>
      </p:sp>
    </p:spTree>
    <p:extLst>
      <p:ext uri="{BB962C8B-B14F-4D97-AF65-F5344CB8AC3E}">
        <p14:creationId xmlns:p14="http://schemas.microsoft.com/office/powerpoint/2010/main" val="1708678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rPr>
              <a:t>Without Form &amp; Void – not productive, it existed but was not conducive to sustain life</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There darkness over the face of the deep signifying chaos, disorganization, unproductively, but the Spirit of God is hovering over the waters like a mother bird hovers over its young (Deuteronomy 32:11). There is closeness and intimacy in the midst of absolute power. There is anticipation that God is about to act to bring form and function out of the formless clay.</a:t>
            </a:r>
            <a:r>
              <a:rPr lang="en-US" dirty="0">
                <a:effectLst/>
              </a:rPr>
              <a:t> </a:t>
            </a:r>
          </a:p>
          <a:p>
            <a:pPr marL="171450" indent="-171450">
              <a:buFont typeface="Arial" panose="020B0604020202020204" pitchFamily="34" charset="0"/>
              <a:buChar char="•"/>
            </a:pPr>
            <a:r>
              <a:rPr lang="en-US" dirty="0">
                <a:effectLst/>
              </a:rPr>
              <a:t>God said – there is no doubt as to Who is in charge.  God speaks and things happen</a:t>
            </a:r>
          </a:p>
          <a:p>
            <a:pPr marL="171450" indent="-171450">
              <a:buFont typeface="Arial" panose="020B0604020202020204" pitchFamily="34" charset="0"/>
              <a:buChar char="•"/>
            </a:pPr>
            <a:r>
              <a:rPr lang="en-US" dirty="0">
                <a:effectLst/>
              </a:rPr>
              <a:t>God begins to order by creating day and night and an accounting for time</a:t>
            </a:r>
          </a:p>
          <a:p>
            <a:pPr marL="171450" indent="-171450">
              <a:buFont typeface="Arial" panose="020B0604020202020204" pitchFamily="34" charset="0"/>
              <a:buChar char="•"/>
            </a:pPr>
            <a:r>
              <a:rPr lang="en-US" dirty="0">
                <a:effectLst/>
              </a:rPr>
              <a:t>“God alone brings form out of formlessness, he alone sustains it” (Derek </a:t>
            </a:r>
            <a:r>
              <a:rPr lang="en-US" dirty="0" err="1">
                <a:effectLst/>
              </a:rPr>
              <a:t>Kidner</a:t>
            </a:r>
            <a:r>
              <a:rPr lang="en-US" dirty="0">
                <a:effectLst/>
              </a:rPr>
              <a:t>). God always brings order out of chaos, He always does the work of making the formless more formed.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4</a:t>
            </a:fld>
            <a:endParaRPr lang="en-US"/>
          </a:p>
        </p:txBody>
      </p:sp>
    </p:spTree>
    <p:extLst>
      <p:ext uri="{BB962C8B-B14F-4D97-AF65-F5344CB8AC3E}">
        <p14:creationId xmlns:p14="http://schemas.microsoft.com/office/powerpoint/2010/main" val="187870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brings form &amp; function</a:t>
            </a:r>
          </a:p>
          <a:p>
            <a:r>
              <a:rPr lang="en-US" dirty="0"/>
              <a:t>1:  Light &amp; Dark – Time</a:t>
            </a:r>
          </a:p>
          <a:p>
            <a:r>
              <a:rPr lang="en-US" dirty="0"/>
              <a:t>2:</a:t>
            </a:r>
            <a:r>
              <a:rPr lang="en-US" baseline="0" dirty="0"/>
              <a:t>  Heavens/Sky.  Separates Waters</a:t>
            </a:r>
          </a:p>
          <a:p>
            <a:r>
              <a:rPr lang="en-US" baseline="0" dirty="0"/>
              <a:t>3:  Earth &amp; Sea.  Gathers the Land</a:t>
            </a:r>
            <a:r>
              <a:rPr lang="is-IS" baseline="0" dirty="0"/>
              <a:t>…</a:t>
            </a:r>
            <a:r>
              <a:rPr lang="en-US" baseline="0" dirty="0"/>
              <a:t>Plants/trees</a:t>
            </a:r>
          </a:p>
          <a:p>
            <a:r>
              <a:rPr lang="en-US" baseline="0" dirty="0"/>
              <a:t>4:  Stars/Sun/Moon…</a:t>
            </a:r>
            <a:r>
              <a:rPr lang="en-US" sz="1000" kern="1200" dirty="0">
                <a:solidFill>
                  <a:schemeClr val="tx1"/>
                </a:solidFill>
                <a:effectLst/>
                <a:latin typeface="+mn-lt"/>
                <a:ea typeface="+mn-ea"/>
                <a:cs typeface="+mn-cs"/>
              </a:rPr>
              <a:t>God then turns His attention to the heavens as He hangs the stars like chandeliers. The purpose of this was to mark time and provide for navigation and, as we learn in the </a:t>
            </a:r>
            <a:r>
              <a:rPr lang="en-US" sz="1000" kern="1200" dirty="0" err="1">
                <a:solidFill>
                  <a:schemeClr val="tx1"/>
                </a:solidFill>
                <a:effectLst/>
                <a:latin typeface="+mn-lt"/>
                <a:ea typeface="+mn-ea"/>
                <a:cs typeface="+mn-cs"/>
              </a:rPr>
              <a:t>Pslams</a:t>
            </a:r>
            <a:r>
              <a:rPr lang="en-US" sz="1000" kern="1200" dirty="0">
                <a:solidFill>
                  <a:schemeClr val="tx1"/>
                </a:solidFill>
                <a:effectLst/>
                <a:latin typeface="+mn-lt"/>
                <a:ea typeface="+mn-ea"/>
                <a:cs typeface="+mn-cs"/>
              </a:rPr>
              <a:t>, to cause man to marvel at why a God so immense would have concern for us (Psalm 8:3-4). </a:t>
            </a:r>
            <a:endParaRPr lang="en-US" baseline="0" dirty="0"/>
          </a:p>
          <a:p>
            <a:r>
              <a:rPr lang="en-US" baseline="0" dirty="0"/>
              <a:t>5:  Fish &amp; Birds</a:t>
            </a:r>
          </a:p>
          <a:p>
            <a:r>
              <a:rPr lang="en-US" baseline="0" dirty="0"/>
              <a:t>6:  Land Animals &amp; People (Image Bearers)</a:t>
            </a:r>
          </a:p>
          <a:p>
            <a:pPr marL="171450" marR="0" lvl="0" indent="-1714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God created those things as part of His gloriously functional universe with a purpose in mind for them. They are not to be worshiped but to inspire worship of their Creator.</a:t>
            </a:r>
            <a:endParaRPr lang="en-US" baseline="0" dirty="0"/>
          </a:p>
          <a:p>
            <a:pPr marL="171450" indent="-171450">
              <a:buFont typeface="Arial" panose="020B0604020202020204" pitchFamily="34" charset="0"/>
              <a:buChar char="•"/>
            </a:pPr>
            <a:r>
              <a:rPr lang="en-US" baseline="0" dirty="0"/>
              <a:t>He comes close.  He moves from </a:t>
            </a:r>
            <a:r>
              <a:rPr lang="en-US" baseline="0" dirty="0" err="1"/>
              <a:t>Elohim</a:t>
            </a:r>
            <a:r>
              <a:rPr lang="en-US" baseline="0" dirty="0"/>
              <a:t> to Yahweh, from just speaking to now forming, from forming to breathing into his nostrils</a:t>
            </a:r>
          </a:p>
          <a:p>
            <a:pPr marL="171450" indent="-171450">
              <a:buFont typeface="Arial" panose="020B0604020202020204" pitchFamily="34" charset="0"/>
              <a:buChar char="•"/>
            </a:pPr>
            <a:r>
              <a:rPr lang="en-US" baseline="0" dirty="0"/>
              <a:t>His Image Bearers were given absolute authority over everything God had created.  Over all things, except God Himself and He planted a tree to remind them that they were still under authority</a:t>
            </a:r>
          </a:p>
        </p:txBody>
      </p:sp>
      <p:sp>
        <p:nvSpPr>
          <p:cNvPr id="4" name="Slide Number Placeholder 3"/>
          <p:cNvSpPr>
            <a:spLocks noGrp="1"/>
          </p:cNvSpPr>
          <p:nvPr>
            <p:ph type="sldNum" sz="quarter" idx="10"/>
          </p:nvPr>
        </p:nvSpPr>
        <p:spPr/>
        <p:txBody>
          <a:bodyPr/>
          <a:lstStyle/>
          <a:p>
            <a:fld id="{C9BF6AFA-D9DC-A049-B502-78DCF02E43F6}" type="slidenum">
              <a:rPr lang="en-US" smtClean="0"/>
              <a:t>5</a:t>
            </a:fld>
            <a:endParaRPr lang="en-US"/>
          </a:p>
        </p:txBody>
      </p:sp>
    </p:spTree>
    <p:extLst>
      <p:ext uri="{BB962C8B-B14F-4D97-AF65-F5344CB8AC3E}">
        <p14:creationId xmlns:p14="http://schemas.microsoft.com/office/powerpoint/2010/main" val="302201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need for cultivation by man was before sin entered the world</a:t>
            </a:r>
          </a:p>
        </p:txBody>
      </p:sp>
      <p:sp>
        <p:nvSpPr>
          <p:cNvPr id="4" name="Slide Number Placeholder 3"/>
          <p:cNvSpPr>
            <a:spLocks noGrp="1"/>
          </p:cNvSpPr>
          <p:nvPr>
            <p:ph type="sldNum" sz="quarter" idx="10"/>
          </p:nvPr>
        </p:nvSpPr>
        <p:spPr/>
        <p:txBody>
          <a:bodyPr/>
          <a:lstStyle/>
          <a:p>
            <a:fld id="{C9BF6AFA-D9DC-A049-B502-78DCF02E43F6}" type="slidenum">
              <a:rPr lang="en-US" smtClean="0"/>
              <a:t>6</a:t>
            </a:fld>
            <a:endParaRPr lang="en-US"/>
          </a:p>
        </p:txBody>
      </p:sp>
    </p:spTree>
    <p:extLst>
      <p:ext uri="{BB962C8B-B14F-4D97-AF65-F5344CB8AC3E}">
        <p14:creationId xmlns:p14="http://schemas.microsoft.com/office/powerpoint/2010/main" val="65771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all long for world peace</a:t>
            </a:r>
          </a:p>
          <a:p>
            <a:pPr marL="171450" indent="-171450">
              <a:buFont typeface="Arial" panose="020B0604020202020204" pitchFamily="34" charset="0"/>
              <a:buChar char="•"/>
            </a:pPr>
            <a:r>
              <a:rPr lang="en-US" dirty="0"/>
              <a:t>Shalom </a:t>
            </a:r>
          </a:p>
          <a:p>
            <a:pPr marL="171450" indent="-171450">
              <a:buFont typeface="Arial" panose="020B0604020202020204" pitchFamily="34" charset="0"/>
              <a:buChar char="•"/>
            </a:pPr>
            <a:r>
              <a:rPr lang="en-US" dirty="0"/>
              <a:t>What every human heart longs for</a:t>
            </a:r>
          </a:p>
        </p:txBody>
      </p:sp>
      <p:sp>
        <p:nvSpPr>
          <p:cNvPr id="4" name="Slide Number Placeholder 3"/>
          <p:cNvSpPr>
            <a:spLocks noGrp="1"/>
          </p:cNvSpPr>
          <p:nvPr>
            <p:ph type="sldNum" sz="quarter" idx="5"/>
          </p:nvPr>
        </p:nvSpPr>
        <p:spPr/>
        <p:txBody>
          <a:bodyPr/>
          <a:lstStyle/>
          <a:p>
            <a:fld id="{C9BF6AFA-D9DC-A049-B502-78DCF02E43F6}" type="slidenum">
              <a:rPr lang="en-US" smtClean="0"/>
              <a:t>8</a:t>
            </a:fld>
            <a:endParaRPr lang="en-US"/>
          </a:p>
        </p:txBody>
      </p:sp>
    </p:spTree>
    <p:extLst>
      <p:ext uri="{BB962C8B-B14F-4D97-AF65-F5344CB8AC3E}">
        <p14:creationId xmlns:p14="http://schemas.microsoft.com/office/powerpoint/2010/main" val="158321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dwelling place of God is with Man</a:t>
            </a:r>
          </a:p>
          <a:p>
            <a:pPr marL="171450" indent="-171450">
              <a:buFont typeface="Arial" panose="020B0604020202020204" pitchFamily="34" charset="0"/>
              <a:buChar char="•"/>
            </a:pPr>
            <a:r>
              <a:rPr lang="en-US" dirty="0"/>
              <a:t>If you are a Christian, the Spirit of God lives within</a:t>
            </a:r>
          </a:p>
          <a:p>
            <a:pPr marL="171450" indent="-171450">
              <a:buFont typeface="Arial" panose="020B0604020202020204" pitchFamily="34" charset="0"/>
              <a:buChar char="•"/>
            </a:pPr>
            <a:r>
              <a:rPr lang="en-US" dirty="0"/>
              <a:t>How would our days be different if we stopped periodically to consider that we are not working alone</a:t>
            </a:r>
          </a:p>
        </p:txBody>
      </p:sp>
      <p:sp>
        <p:nvSpPr>
          <p:cNvPr id="4" name="Slide Number Placeholder 3"/>
          <p:cNvSpPr>
            <a:spLocks noGrp="1"/>
          </p:cNvSpPr>
          <p:nvPr>
            <p:ph type="sldNum" sz="quarter" idx="5"/>
          </p:nvPr>
        </p:nvSpPr>
        <p:spPr/>
        <p:txBody>
          <a:bodyPr/>
          <a:lstStyle/>
          <a:p>
            <a:fld id="{C9BF6AFA-D9DC-A049-B502-78DCF02E43F6}" type="slidenum">
              <a:rPr lang="en-US" smtClean="0"/>
              <a:t>9</a:t>
            </a:fld>
            <a:endParaRPr lang="en-US"/>
          </a:p>
        </p:txBody>
      </p:sp>
    </p:spTree>
    <p:extLst>
      <p:ext uri="{BB962C8B-B14F-4D97-AF65-F5344CB8AC3E}">
        <p14:creationId xmlns:p14="http://schemas.microsoft.com/office/powerpoint/2010/main" val="3928364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Eden was the plan for what the rest of the earth was supposed to be</a:t>
            </a:r>
          </a:p>
          <a:p>
            <a:pPr marL="171450" indent="-171450">
              <a:buFont typeface="Arial" panose="020B0604020202020204" pitchFamily="34" charset="0"/>
              <a:buChar char="•"/>
            </a:pPr>
            <a:r>
              <a:rPr lang="en-US" dirty="0"/>
              <a:t>Expand the paradise of the Garden to the ends of the earth</a:t>
            </a:r>
          </a:p>
          <a:p>
            <a:pPr marL="171450" indent="-171450">
              <a:buFont typeface="Arial" panose="020B0604020202020204" pitchFamily="34" charset="0"/>
              <a:buChar char="•"/>
            </a:pPr>
            <a:r>
              <a:rPr lang="en-US" dirty="0"/>
              <a:t>Be fruitful, subdue, have dominion</a:t>
            </a:r>
          </a:p>
          <a:p>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10</a:t>
            </a:fld>
            <a:endParaRPr lang="en-US"/>
          </a:p>
        </p:txBody>
      </p:sp>
    </p:spTree>
    <p:extLst>
      <p:ext uri="{BB962C8B-B14F-4D97-AF65-F5344CB8AC3E}">
        <p14:creationId xmlns:p14="http://schemas.microsoft.com/office/powerpoint/2010/main" val="104393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11</a:t>
            </a:fld>
            <a:endParaRPr lang="en-US"/>
          </a:p>
        </p:txBody>
      </p:sp>
    </p:spTree>
    <p:extLst>
      <p:ext uri="{BB962C8B-B14F-4D97-AF65-F5344CB8AC3E}">
        <p14:creationId xmlns:p14="http://schemas.microsoft.com/office/powerpoint/2010/main" val="3797594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5078C-0F14-5545-8BDF-E1C0A10FC02C}" type="datetimeFigureOut">
              <a:rPr lang="en-US" smtClean="0"/>
              <a:t>2/21/22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05078C-0F14-5545-8BDF-E1C0A10FC02C}" type="datetimeFigureOut">
              <a:rPr lang="en-US" smtClean="0"/>
              <a:t>2/21/22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5078C-0F14-5545-8BDF-E1C0A10FC02C}" type="datetimeFigureOut">
              <a:rPr lang="en-US" smtClean="0"/>
              <a:t>2/21/22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7805078C-0F14-5545-8BDF-E1C0A10FC02C}" type="datetimeFigureOut">
              <a:rPr lang="en-US" smtClean="0"/>
              <a:t>2/21/22</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AB97D93C-C4CF-3642-9C80-D95D031BF400}" type="slidenum">
              <a:rPr lang="en-US" smtClean="0"/>
              <a:t>‹#›</a:t>
            </a:fld>
            <a:endParaRPr lang="en-US"/>
          </a:p>
        </p:txBody>
      </p:sp>
    </p:spTree>
    <p:extLst>
      <p:ext uri="{BB962C8B-B14F-4D97-AF65-F5344CB8AC3E}">
        <p14:creationId xmlns:p14="http://schemas.microsoft.com/office/powerpoint/2010/main" val="1053862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26" y="-824246"/>
            <a:ext cx="17553945" cy="9878092"/>
          </a:xfrm>
          <a:prstGeom prst="rect">
            <a:avLst/>
          </a:prstGeom>
        </p:spPr>
      </p:pic>
    </p:spTree>
    <p:extLst>
      <p:ext uri="{BB962C8B-B14F-4D97-AF65-F5344CB8AC3E}">
        <p14:creationId xmlns:p14="http://schemas.microsoft.com/office/powerpoint/2010/main" val="106461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1850305"/>
            <a:ext cx="12931833" cy="3020675"/>
          </a:xfrm>
        </p:spPr>
        <p:txBody>
          <a:bodyPr>
            <a:noAutofit/>
          </a:bodyPr>
          <a:lstStyle/>
          <a:p>
            <a:pPr marL="742950" indent="-742950">
              <a:spcAft>
                <a:spcPts val="1728"/>
              </a:spcAft>
              <a:buFont typeface="+mj-lt"/>
              <a:buAutoNum type="arabicPeriod" startAt="3"/>
            </a:pPr>
            <a:r>
              <a:rPr lang="en-US" sz="4000" dirty="0"/>
              <a:t>God planted a garden in Eden (which means “paradise”). (Genesis 2:8)</a:t>
            </a:r>
          </a:p>
          <a:p>
            <a:pPr lvl="1"/>
            <a:r>
              <a:rPr lang="en-US" sz="3200" dirty="0"/>
              <a:t>Eden was the </a:t>
            </a:r>
            <a:r>
              <a:rPr lang="en-US" sz="3200" b="1" u="sng" dirty="0"/>
              <a:t>blueprint</a:t>
            </a:r>
            <a:r>
              <a:rPr lang="en-US" sz="3200" dirty="0"/>
              <a:t> for what God intended the rest of the world to look like.</a:t>
            </a:r>
          </a:p>
        </p:txBody>
      </p:sp>
    </p:spTree>
    <p:extLst>
      <p:ext uri="{BB962C8B-B14F-4D97-AF65-F5344CB8AC3E}">
        <p14:creationId xmlns:p14="http://schemas.microsoft.com/office/powerpoint/2010/main" val="196442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2190750"/>
            <a:ext cx="12931833" cy="2104093"/>
          </a:xfrm>
        </p:spPr>
        <p:txBody>
          <a:bodyPr>
            <a:noAutofit/>
          </a:bodyPr>
          <a:lstStyle/>
          <a:p>
            <a:pPr marL="742950" indent="-742950">
              <a:spcAft>
                <a:spcPts val="1728"/>
              </a:spcAft>
              <a:buFont typeface="+mj-lt"/>
              <a:buAutoNum type="arabicPeriod" startAt="4"/>
            </a:pPr>
            <a:r>
              <a:rPr lang="en-US" sz="4000" dirty="0">
                <a:latin typeface="+mj-lt"/>
              </a:rPr>
              <a:t>God commissioned Adam with a job that was important and rewarding (Genesis 1:28-31 &amp; Genesis 2:15-25).</a:t>
            </a:r>
          </a:p>
        </p:txBody>
      </p:sp>
    </p:spTree>
    <p:extLst>
      <p:ext uri="{BB962C8B-B14F-4D97-AF65-F5344CB8AC3E}">
        <p14:creationId xmlns:p14="http://schemas.microsoft.com/office/powerpoint/2010/main" val="1002306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4"/>
            </a:pPr>
            <a:r>
              <a:rPr lang="en-US" sz="4000" dirty="0"/>
              <a:t>God commissioned Adam with a job that was important and rewarding (Genesis 1:28-31 &amp; Genesis 2:15-25).</a:t>
            </a:r>
          </a:p>
          <a:p>
            <a:pPr lvl="1"/>
            <a:r>
              <a:rPr lang="en-US" sz="3520" dirty="0"/>
              <a:t>Adam, as the bearer of God’s image, was to do a work </a:t>
            </a:r>
            <a:r>
              <a:rPr lang="en-US" sz="3520" b="1" u="sng" dirty="0"/>
              <a:t>similar</a:t>
            </a:r>
            <a:r>
              <a:rPr lang="en-US" sz="3520" dirty="0"/>
              <a:t> to God’s.  Adam could not create out of nothing as God had done, but he could develop the raw materials outside the Garden in order to expand the Garden until it covered the whole earth.</a:t>
            </a:r>
          </a:p>
        </p:txBody>
      </p:sp>
    </p:spTree>
    <p:extLst>
      <p:ext uri="{BB962C8B-B14F-4D97-AF65-F5344CB8AC3E}">
        <p14:creationId xmlns:p14="http://schemas.microsoft.com/office/powerpoint/2010/main" val="157623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1837211"/>
            <a:ext cx="12806305" cy="6038850"/>
          </a:xfrm>
        </p:spPr>
        <p:txBody>
          <a:bodyPr>
            <a:noAutofit/>
          </a:bodyPr>
          <a:lstStyle/>
          <a:p>
            <a:pPr marL="742950" indent="-742950">
              <a:spcAft>
                <a:spcPts val="1728"/>
              </a:spcAft>
              <a:buFont typeface="+mj-lt"/>
              <a:buAutoNum type="arabicPeriod" startAt="4"/>
            </a:pPr>
            <a:r>
              <a:rPr lang="en-US" sz="4000" dirty="0"/>
              <a:t>God commissioned Adam with a job that was important and rewarding (Genesis 1:28-31 &amp; Genesis 2:15-25).</a:t>
            </a:r>
          </a:p>
          <a:p>
            <a:pPr lvl="1"/>
            <a:r>
              <a:rPr lang="en-US" sz="3520" dirty="0"/>
              <a:t>God put Adam in Eden to </a:t>
            </a:r>
            <a:r>
              <a:rPr lang="en-US" sz="3520" b="1" u="sng" dirty="0"/>
              <a:t>work</a:t>
            </a:r>
            <a:r>
              <a:rPr lang="en-US" sz="3520" dirty="0"/>
              <a:t> it and </a:t>
            </a:r>
            <a:r>
              <a:rPr lang="en-US" sz="3520" b="1" u="sng" dirty="0"/>
              <a:t>keep</a:t>
            </a:r>
            <a:r>
              <a:rPr lang="en-US" sz="3520" dirty="0"/>
              <a:t> it (Genesis 2:15).  Adam was to be both a gardener and a guardian of Eden.  There was no division of work between sacred and secular. Physical work was also very spiritual because it glorified God and fulfilled God’s purposes for the world he made.</a:t>
            </a:r>
          </a:p>
        </p:txBody>
      </p:sp>
      <p:sp>
        <p:nvSpPr>
          <p:cNvPr id="5" name="Rectangle 4"/>
          <p:cNvSpPr/>
          <p:nvPr/>
        </p:nvSpPr>
        <p:spPr>
          <a:xfrm>
            <a:off x="1850892" y="5961059"/>
            <a:ext cx="9905795" cy="954107"/>
          </a:xfrm>
          <a:prstGeom prst="rect">
            <a:avLst/>
          </a:prstGeom>
        </p:spPr>
        <p:txBody>
          <a:bodyPr wrap="square">
            <a:spAutoFit/>
          </a:bodyPr>
          <a:lstStyle/>
          <a:p>
            <a:r>
              <a:rPr lang="en-US" sz="2800" i="1" dirty="0"/>
              <a:t>“The LORD God took the man and put him in the garden of Eden to work it and keep it.” (Genesis 2:15 ESV)</a:t>
            </a:r>
          </a:p>
        </p:txBody>
      </p:sp>
    </p:spTree>
    <p:extLst>
      <p:ext uri="{BB962C8B-B14F-4D97-AF65-F5344CB8AC3E}">
        <p14:creationId xmlns:p14="http://schemas.microsoft.com/office/powerpoint/2010/main" val="3111407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1837211"/>
            <a:ext cx="12806305" cy="6038850"/>
          </a:xfrm>
        </p:spPr>
        <p:txBody>
          <a:bodyPr>
            <a:noAutofit/>
          </a:bodyPr>
          <a:lstStyle/>
          <a:p>
            <a:pPr marL="742950" indent="-742950">
              <a:spcAft>
                <a:spcPts val="1728"/>
              </a:spcAft>
              <a:buFont typeface="+mj-lt"/>
              <a:buAutoNum type="arabicPeriod" startAt="4"/>
            </a:pPr>
            <a:r>
              <a:rPr lang="en-US" sz="4000" dirty="0"/>
              <a:t>God commissioned Adam with a job that was important and rewarding (Genesis 1:28-31 &amp; Genesis 2:15-25).</a:t>
            </a:r>
          </a:p>
          <a:p>
            <a:pPr lvl="1"/>
            <a:r>
              <a:rPr lang="en-US" sz="3520" dirty="0"/>
              <a:t>Adam exercised </a:t>
            </a:r>
            <a:r>
              <a:rPr lang="en-US" sz="3520" b="1" u="sng" dirty="0"/>
              <a:t>dominion</a:t>
            </a:r>
            <a:r>
              <a:rPr lang="en-US" sz="3520" dirty="0"/>
              <a:t> over creation, not as an owner, but as a trustee. Through work Adam exercised control over creation, but he did so while under God’s authority as the ultimate owner of everything.</a:t>
            </a:r>
          </a:p>
        </p:txBody>
      </p:sp>
      <p:sp>
        <p:nvSpPr>
          <p:cNvPr id="2" name="Rectangle 1"/>
          <p:cNvSpPr/>
          <p:nvPr/>
        </p:nvSpPr>
        <p:spPr>
          <a:xfrm>
            <a:off x="1837800" y="5388433"/>
            <a:ext cx="9866519" cy="1815882"/>
          </a:xfrm>
          <a:prstGeom prst="rect">
            <a:avLst/>
          </a:prstGeom>
        </p:spPr>
        <p:txBody>
          <a:bodyPr wrap="square">
            <a:spAutoFit/>
          </a:bodyPr>
          <a:lstStyle/>
          <a:p>
            <a:r>
              <a:rPr lang="en-US" sz="2800" i="1" dirty="0"/>
              <a:t>““Be fruitful and multiply and fill the earth and subdue it, and have dominion over the fish of the sea and over the birds of the heavens and over every living thing that moves on the earth.”” (Genesis 1:28 ESV)</a:t>
            </a:r>
          </a:p>
        </p:txBody>
      </p:sp>
    </p:spTree>
    <p:extLst>
      <p:ext uri="{BB962C8B-B14F-4D97-AF65-F5344CB8AC3E}">
        <p14:creationId xmlns:p14="http://schemas.microsoft.com/office/powerpoint/2010/main" val="394443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Final Thoughts</a:t>
            </a:r>
          </a:p>
        </p:txBody>
      </p:sp>
      <p:sp>
        <p:nvSpPr>
          <p:cNvPr id="7" name="Content Placeholder 6"/>
          <p:cNvSpPr>
            <a:spLocks noGrp="1"/>
          </p:cNvSpPr>
          <p:nvPr>
            <p:ph idx="1"/>
          </p:nvPr>
        </p:nvSpPr>
        <p:spPr>
          <a:xfrm>
            <a:off x="1005840" y="2190750"/>
            <a:ext cx="12931833" cy="2963141"/>
          </a:xfrm>
        </p:spPr>
        <p:txBody>
          <a:bodyPr>
            <a:noAutofit/>
          </a:bodyPr>
          <a:lstStyle/>
          <a:p>
            <a:pPr marL="0" indent="0">
              <a:buNone/>
            </a:pPr>
            <a:r>
              <a:rPr lang="en-US" sz="4000" dirty="0"/>
              <a:t>Summary: God’s original plan for work was for man to bear his image through work by extending paradise to the ends of the earth. All work was spiritual because it was meant to glorify God and was to be in submission to God’s purposes.</a:t>
            </a:r>
          </a:p>
          <a:p>
            <a:pPr marL="0" indent="0">
              <a:buNone/>
            </a:pPr>
            <a:endParaRPr lang="en-US" sz="4000" dirty="0"/>
          </a:p>
        </p:txBody>
      </p:sp>
    </p:spTree>
    <p:extLst>
      <p:ext uri="{BB962C8B-B14F-4D97-AF65-F5344CB8AC3E}">
        <p14:creationId xmlns:p14="http://schemas.microsoft.com/office/powerpoint/2010/main" val="179312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Final Thoughts</a:t>
            </a:r>
          </a:p>
        </p:txBody>
      </p:sp>
      <p:sp>
        <p:nvSpPr>
          <p:cNvPr id="7" name="Content Placeholder 6"/>
          <p:cNvSpPr>
            <a:spLocks noGrp="1"/>
          </p:cNvSpPr>
          <p:nvPr>
            <p:ph idx="1"/>
          </p:nvPr>
        </p:nvSpPr>
        <p:spPr>
          <a:xfrm>
            <a:off x="1005840" y="2190750"/>
            <a:ext cx="12931833" cy="6038850"/>
          </a:xfrm>
        </p:spPr>
        <p:txBody>
          <a:bodyPr>
            <a:noAutofit/>
          </a:bodyPr>
          <a:lstStyle/>
          <a:p>
            <a:pPr marL="0" indent="0">
              <a:buNone/>
            </a:pPr>
            <a:r>
              <a:rPr lang="en-US" sz="4000" dirty="0"/>
              <a:t>Therefore, we, like Adam, are called to worshipfully labor in service to God and others in the domain in which God has placed us by rearranging, organizing and cultivating the raw materials at our disposal striving to create, preserve and protect places and spaces that are conducive for human flourishing. </a:t>
            </a:r>
          </a:p>
        </p:txBody>
      </p:sp>
    </p:spTree>
    <p:extLst>
      <p:ext uri="{BB962C8B-B14F-4D97-AF65-F5344CB8AC3E}">
        <p14:creationId xmlns:p14="http://schemas.microsoft.com/office/powerpoint/2010/main" val="1231460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p:txBody>
          <a:bodyPr>
            <a:noAutofit/>
          </a:bodyPr>
          <a:lstStyle/>
          <a:p>
            <a:pPr>
              <a:spcAft>
                <a:spcPts val="1728"/>
              </a:spcAft>
            </a:pPr>
            <a:r>
              <a:rPr lang="en-US" sz="4000" dirty="0">
                <a:latin typeface="+mj-lt"/>
              </a:rPr>
              <a:t>We have a God who Works</a:t>
            </a:r>
          </a:p>
          <a:p>
            <a:pPr>
              <a:spcAft>
                <a:spcPts val="1728"/>
              </a:spcAft>
            </a:pPr>
            <a:r>
              <a:rPr lang="en-US" sz="4000" dirty="0">
                <a:latin typeface="+mj-lt"/>
              </a:rPr>
              <a:t>Work existed before sin entered the world</a:t>
            </a:r>
          </a:p>
          <a:p>
            <a:pPr>
              <a:spcAft>
                <a:spcPts val="1728"/>
              </a:spcAft>
            </a:pPr>
            <a:r>
              <a:rPr lang="en-US" sz="4000" dirty="0">
                <a:latin typeface="+mj-lt"/>
              </a:rPr>
              <a:t>Work is at the center of what it means to be an image bearer</a:t>
            </a:r>
          </a:p>
        </p:txBody>
      </p:sp>
    </p:spTree>
    <p:extLst>
      <p:ext uri="{BB962C8B-B14F-4D97-AF65-F5344CB8AC3E}">
        <p14:creationId xmlns:p14="http://schemas.microsoft.com/office/powerpoint/2010/main" val="165357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2190750"/>
            <a:ext cx="12931833" cy="6038850"/>
          </a:xfrm>
        </p:spPr>
        <p:txBody>
          <a:bodyPr>
            <a:noAutofit/>
          </a:bodyPr>
          <a:lstStyle/>
          <a:p>
            <a:pPr marL="0" indent="0">
              <a:buNone/>
            </a:pPr>
            <a:r>
              <a:rPr lang="en-US" sz="4000" dirty="0"/>
              <a:t>“It is no accident that God is the subject of the first sentence of the Bible, for this word dominates the whole chapter and catches the eye at every point of the page: it is used some thirty-five times in as many verses of the story. The passage, indeed the Book, is about him first of all; to read it with any other primary interest (which is all too possible) is to misread it” (Derek </a:t>
            </a:r>
            <a:r>
              <a:rPr lang="en-US" sz="4000" dirty="0" err="1"/>
              <a:t>Kidner</a:t>
            </a:r>
            <a:r>
              <a:rPr lang="en-US" sz="4000" dirty="0"/>
              <a:t>). </a:t>
            </a:r>
          </a:p>
          <a:p>
            <a:pPr marL="0" indent="0">
              <a:buNone/>
            </a:pPr>
            <a:endParaRPr lang="en-US" sz="4000" dirty="0"/>
          </a:p>
        </p:txBody>
      </p:sp>
    </p:spTree>
    <p:extLst>
      <p:ext uri="{BB962C8B-B14F-4D97-AF65-F5344CB8AC3E}">
        <p14:creationId xmlns:p14="http://schemas.microsoft.com/office/powerpoint/2010/main" val="245833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2190750"/>
            <a:ext cx="12931833" cy="6038850"/>
          </a:xfrm>
        </p:spPr>
        <p:txBody>
          <a:bodyPr>
            <a:noAutofit/>
          </a:bodyPr>
          <a:lstStyle/>
          <a:p>
            <a:pPr marL="0" indent="0">
              <a:buNone/>
            </a:pPr>
            <a:r>
              <a:rPr lang="en-US" dirty="0"/>
              <a:t>In the beginning, God created the heavens and the earth. The earth was without form and void, and darkness was over the face of the deep. And the Spirit of God was hovering over the face of the waters. </a:t>
            </a:r>
          </a:p>
          <a:p>
            <a:pPr marL="0" indent="0">
              <a:buNone/>
            </a:pPr>
            <a:r>
              <a:rPr lang="en-US" dirty="0"/>
              <a:t>And God said, “Let there be light,” and there was light. And God saw that the light was good. And God separated the light from the darkness. God called the light Day, and the darkness he called Night. And there was evening and there was morning, the first day.</a:t>
            </a:r>
          </a:p>
          <a:p>
            <a:pPr marL="0" indent="0">
              <a:buNone/>
            </a:pPr>
            <a:r>
              <a:rPr lang="en-US" dirty="0"/>
              <a:t>Genesis 1:1-5</a:t>
            </a:r>
          </a:p>
          <a:p>
            <a:pPr marL="0" indent="0">
              <a:buNone/>
            </a:pPr>
            <a:endParaRPr lang="en-US" sz="4000" dirty="0"/>
          </a:p>
        </p:txBody>
      </p:sp>
    </p:spTree>
    <p:extLst>
      <p:ext uri="{BB962C8B-B14F-4D97-AF65-F5344CB8AC3E}">
        <p14:creationId xmlns:p14="http://schemas.microsoft.com/office/powerpoint/2010/main" val="408002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p:txBody>
          <a:bodyPr>
            <a:noAutofit/>
          </a:bodyPr>
          <a:lstStyle/>
          <a:p>
            <a:pPr marL="740759" indent="-740759">
              <a:spcAft>
                <a:spcPts val="1728"/>
              </a:spcAft>
              <a:buFont typeface="+mj-lt"/>
              <a:buAutoNum type="arabicPeriod"/>
            </a:pPr>
            <a:r>
              <a:rPr lang="en-US" sz="4000" dirty="0">
                <a:latin typeface="+mj-lt"/>
              </a:rPr>
              <a:t>The </a:t>
            </a:r>
            <a:r>
              <a:rPr lang="en-US" sz="4000" i="1" dirty="0">
                <a:latin typeface="+mj-lt"/>
              </a:rPr>
              <a:t>primary</a:t>
            </a:r>
            <a:r>
              <a:rPr lang="en-US" sz="4000" dirty="0">
                <a:latin typeface="+mj-lt"/>
              </a:rPr>
              <a:t> focus of God’s creative work in Genesis 1 &amp; 2 is how God </a:t>
            </a:r>
            <a:r>
              <a:rPr lang="en-US" sz="4000" b="1" u="sng" dirty="0">
                <a:latin typeface="+mj-lt"/>
              </a:rPr>
              <a:t>ordered</a:t>
            </a:r>
            <a:r>
              <a:rPr lang="en-US" sz="4000" dirty="0">
                <a:latin typeface="+mj-lt"/>
              </a:rPr>
              <a:t> the things he created.  God created time (night &amp; day) and created canvases (water, land, heavens) and then he “painted” on the canvases by populating them with living things. He brought form to the formless; order out of chaos.</a:t>
            </a:r>
          </a:p>
          <a:p>
            <a:pPr marL="0" indent="0">
              <a:spcAft>
                <a:spcPts val="1728"/>
              </a:spcAft>
              <a:buNone/>
            </a:pPr>
            <a:r>
              <a:rPr lang="en-US" i="1" dirty="0"/>
              <a:t>God brings form to the formless. That is part of our mandate                  – to mimic our Maker by forming the formless chaos by ordering          them to be useful and functional.</a:t>
            </a:r>
            <a:endParaRPr lang="en-US" sz="4000" i="1" dirty="0">
              <a:latin typeface="+mj-lt"/>
            </a:endParaRPr>
          </a:p>
        </p:txBody>
      </p:sp>
    </p:spTree>
    <p:extLst>
      <p:ext uri="{BB962C8B-B14F-4D97-AF65-F5344CB8AC3E}">
        <p14:creationId xmlns:p14="http://schemas.microsoft.com/office/powerpoint/2010/main" val="107681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1784835"/>
            <a:ext cx="12618720" cy="3465872"/>
          </a:xfrm>
        </p:spPr>
        <p:txBody>
          <a:bodyPr>
            <a:noAutofit/>
          </a:bodyPr>
          <a:lstStyle/>
          <a:p>
            <a:pPr marL="742950" indent="-742950">
              <a:spcAft>
                <a:spcPts val="1728"/>
              </a:spcAft>
              <a:buFont typeface="+mj-lt"/>
              <a:buAutoNum type="arabicPeriod" startAt="2"/>
            </a:pPr>
            <a:r>
              <a:rPr lang="en-US" sz="4000" dirty="0">
                <a:latin typeface="+mj-lt"/>
              </a:rPr>
              <a:t>God could have created a completed earth, but He chose not to.  It still needed </a:t>
            </a:r>
            <a:r>
              <a:rPr lang="en-US" sz="4000" b="1" u="sng" dirty="0">
                <a:latin typeface="+mj-lt"/>
              </a:rPr>
              <a:t>cultivation</a:t>
            </a:r>
            <a:r>
              <a:rPr lang="en-US" sz="4000" dirty="0">
                <a:latin typeface="+mj-lt"/>
              </a:rPr>
              <a:t>, development and work to make it fruitful (Gen. 2:5-6).  He provided the raw materials for cultivation, but left the work to be completed by man.</a:t>
            </a:r>
          </a:p>
        </p:txBody>
      </p:sp>
      <p:sp>
        <p:nvSpPr>
          <p:cNvPr id="2" name="Rectangle 1"/>
          <p:cNvSpPr/>
          <p:nvPr/>
        </p:nvSpPr>
        <p:spPr>
          <a:xfrm>
            <a:off x="1968722" y="5493185"/>
            <a:ext cx="9761782" cy="1815882"/>
          </a:xfrm>
          <a:prstGeom prst="rect">
            <a:avLst/>
          </a:prstGeom>
        </p:spPr>
        <p:txBody>
          <a:bodyPr wrap="square">
            <a:spAutoFit/>
          </a:bodyPr>
          <a:lstStyle/>
          <a:p>
            <a:r>
              <a:rPr lang="en-US" sz="2800" i="1" dirty="0"/>
              <a:t>“When no bush of the field was yet in the land and no small plant of the field had yet sprung up—for the LORD God had not caused it to rain on the land, and there was no man to work the ground”(Genesis 2:5 ESV)</a:t>
            </a:r>
          </a:p>
        </p:txBody>
      </p:sp>
    </p:spTree>
    <p:extLst>
      <p:ext uri="{BB962C8B-B14F-4D97-AF65-F5344CB8AC3E}">
        <p14:creationId xmlns:p14="http://schemas.microsoft.com/office/powerpoint/2010/main" val="171624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2190750"/>
            <a:ext cx="12931833" cy="1501767"/>
          </a:xfrm>
        </p:spPr>
        <p:txBody>
          <a:bodyPr>
            <a:noAutofit/>
          </a:bodyPr>
          <a:lstStyle/>
          <a:p>
            <a:pPr marL="742950" indent="-742950">
              <a:spcAft>
                <a:spcPts val="1728"/>
              </a:spcAft>
              <a:buFont typeface="+mj-lt"/>
              <a:buAutoNum type="arabicPeriod" startAt="3"/>
            </a:pPr>
            <a:r>
              <a:rPr lang="en-US" sz="4000" dirty="0">
                <a:latin typeface="+mj-lt"/>
              </a:rPr>
              <a:t>God planted a </a:t>
            </a:r>
            <a:r>
              <a:rPr lang="en-US" sz="4000" b="1" u="sng" dirty="0">
                <a:latin typeface="+mj-lt"/>
              </a:rPr>
              <a:t>garden</a:t>
            </a:r>
            <a:r>
              <a:rPr lang="en-US" sz="4000" dirty="0">
                <a:latin typeface="+mj-lt"/>
              </a:rPr>
              <a:t> in Eden (which means “paradise”). (Genesis 2:8)</a:t>
            </a:r>
          </a:p>
        </p:txBody>
      </p:sp>
      <p:sp>
        <p:nvSpPr>
          <p:cNvPr id="2" name="Rectangle 1"/>
          <p:cNvSpPr/>
          <p:nvPr/>
        </p:nvSpPr>
        <p:spPr>
          <a:xfrm>
            <a:off x="1885260" y="4112775"/>
            <a:ext cx="9087540" cy="954107"/>
          </a:xfrm>
          <a:prstGeom prst="rect">
            <a:avLst/>
          </a:prstGeom>
        </p:spPr>
        <p:txBody>
          <a:bodyPr wrap="square">
            <a:spAutoFit/>
          </a:bodyPr>
          <a:lstStyle/>
          <a:p>
            <a:r>
              <a:rPr lang="en-US" sz="2800" i="1" dirty="0"/>
              <a:t>And the LORD God planted a garden in Eden, in the east, and there he put the man whom he had formed. Genesis 2:8</a:t>
            </a:r>
          </a:p>
        </p:txBody>
      </p:sp>
    </p:spTree>
    <p:extLst>
      <p:ext uri="{BB962C8B-B14F-4D97-AF65-F5344CB8AC3E}">
        <p14:creationId xmlns:p14="http://schemas.microsoft.com/office/powerpoint/2010/main" val="120754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3"/>
            </a:pPr>
            <a:r>
              <a:rPr lang="en-US" sz="4000" dirty="0"/>
              <a:t>God planted a garden in Eden (which means “paradise”). (Genesis 2:8)</a:t>
            </a:r>
          </a:p>
          <a:p>
            <a:pPr lvl="1">
              <a:spcAft>
                <a:spcPts val="1728"/>
              </a:spcAft>
            </a:pPr>
            <a:r>
              <a:rPr lang="en-US" sz="3600" dirty="0"/>
              <a:t>It was a perfect place of </a:t>
            </a:r>
            <a:r>
              <a:rPr lang="en-US" sz="3600" b="1" u="sng" dirty="0"/>
              <a:t>peace</a:t>
            </a:r>
            <a:r>
              <a:rPr lang="en-US" sz="3600" dirty="0"/>
              <a:t> in which life was harmonious and completely satisfying.  It was a place free of hostility, conflict, anxiety, anger, resentment or envy. Eden was a place of perfect contentment and safety. </a:t>
            </a:r>
          </a:p>
          <a:p>
            <a:pPr marL="548640" lvl="1" indent="0">
              <a:spcAft>
                <a:spcPts val="1728"/>
              </a:spcAft>
              <a:buNone/>
            </a:pPr>
            <a:endParaRPr lang="en-US" sz="3040" dirty="0">
              <a:latin typeface="+mj-lt"/>
            </a:endParaRPr>
          </a:p>
        </p:txBody>
      </p:sp>
    </p:spTree>
    <p:extLst>
      <p:ext uri="{BB962C8B-B14F-4D97-AF65-F5344CB8AC3E}">
        <p14:creationId xmlns:p14="http://schemas.microsoft.com/office/powerpoint/2010/main" val="730605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God’s Original Plan</a:t>
            </a:r>
          </a:p>
        </p:txBody>
      </p:sp>
      <p:sp>
        <p:nvSpPr>
          <p:cNvPr id="7" name="Content Placeholder 6"/>
          <p:cNvSpPr>
            <a:spLocks noGrp="1"/>
          </p:cNvSpPr>
          <p:nvPr>
            <p:ph idx="1"/>
          </p:nvPr>
        </p:nvSpPr>
        <p:spPr>
          <a:xfrm>
            <a:off x="1005840" y="1824117"/>
            <a:ext cx="12931833" cy="4251515"/>
          </a:xfrm>
        </p:spPr>
        <p:txBody>
          <a:bodyPr>
            <a:noAutofit/>
          </a:bodyPr>
          <a:lstStyle/>
          <a:p>
            <a:pPr marL="742950" indent="-742950">
              <a:spcAft>
                <a:spcPts val="1728"/>
              </a:spcAft>
              <a:buFont typeface="+mj-lt"/>
              <a:buAutoNum type="arabicPeriod" startAt="3"/>
            </a:pPr>
            <a:r>
              <a:rPr lang="en-US" sz="4000" dirty="0"/>
              <a:t>God planted a garden in Eden (which means “paradise”). (Genesis 2:8)</a:t>
            </a:r>
          </a:p>
          <a:p>
            <a:pPr lvl="1">
              <a:spcAft>
                <a:spcPts val="1728"/>
              </a:spcAft>
            </a:pPr>
            <a:r>
              <a:rPr lang="en-US" sz="3600" dirty="0"/>
              <a:t>Eden was the place where God dwelt with Man (Genesis 3:8).  It was the original </a:t>
            </a:r>
            <a:r>
              <a:rPr lang="en-US" sz="3600" b="1" u="sng" dirty="0"/>
              <a:t>temple</a:t>
            </a:r>
            <a:r>
              <a:rPr lang="en-US" sz="3600" dirty="0"/>
              <a:t> where God and man communed in a sinless relationship.  Adam and Eve were naked &amp; unashamed – before each other and before God.  Without sin, there was no reason to cover up or hide.  Shame was completely absent.</a:t>
            </a:r>
            <a:endParaRPr lang="en-US" sz="3600" dirty="0">
              <a:latin typeface="+mj-lt"/>
            </a:endParaRPr>
          </a:p>
        </p:txBody>
      </p:sp>
      <p:sp>
        <p:nvSpPr>
          <p:cNvPr id="2" name="Rectangle 1"/>
          <p:cNvSpPr/>
          <p:nvPr/>
        </p:nvSpPr>
        <p:spPr>
          <a:xfrm>
            <a:off x="1845983" y="6089975"/>
            <a:ext cx="9727416" cy="954107"/>
          </a:xfrm>
          <a:prstGeom prst="rect">
            <a:avLst/>
          </a:prstGeom>
        </p:spPr>
        <p:txBody>
          <a:bodyPr wrap="square">
            <a:spAutoFit/>
          </a:bodyPr>
          <a:lstStyle/>
          <a:p>
            <a:r>
              <a:rPr lang="en-US" sz="2800" i="1" dirty="0"/>
              <a:t>“And they heard the sound of the LORD God walking in the garden in the cool of the day” (Genesis 3:8 ESV)</a:t>
            </a:r>
          </a:p>
        </p:txBody>
      </p:sp>
    </p:spTree>
    <p:extLst>
      <p:ext uri="{BB962C8B-B14F-4D97-AF65-F5344CB8AC3E}">
        <p14:creationId xmlns:p14="http://schemas.microsoft.com/office/powerpoint/2010/main" val="16455540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2357</TotalTime>
  <Words>1734</Words>
  <Application>Microsoft Macintosh PowerPoint</Application>
  <PresentationFormat>Custom</PresentationFormat>
  <Paragraphs>95</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Uni Sans Thin CAPS</vt:lpstr>
      <vt:lpstr>Office Theme</vt:lpstr>
      <vt:lpstr>PowerPoint Presentation</vt:lpstr>
      <vt:lpstr>God’s Original Plan</vt:lpstr>
      <vt:lpstr>God’s Original Plan</vt:lpstr>
      <vt:lpstr>God’s Original Plan</vt:lpstr>
      <vt:lpstr>God’s Original Plan</vt:lpstr>
      <vt:lpstr>God’s Original Plan</vt:lpstr>
      <vt:lpstr>God’s Original Plan</vt:lpstr>
      <vt:lpstr>God’s Original Plan</vt:lpstr>
      <vt:lpstr>God’s Original Plan</vt:lpstr>
      <vt:lpstr>God’s Original Plan</vt:lpstr>
      <vt:lpstr>God’s Original Plan</vt:lpstr>
      <vt:lpstr>God’s Original Plan</vt:lpstr>
      <vt:lpstr>God’s Original Plan</vt:lpstr>
      <vt:lpstr>God’s Original Plan</vt:lpstr>
      <vt:lpstr>Final Thoughts</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Finn</dc:creator>
  <cp:lastModifiedBy>Jim Hudson</cp:lastModifiedBy>
  <cp:revision>97</cp:revision>
  <cp:lastPrinted>2017-10-10T19:20:22Z</cp:lastPrinted>
  <dcterms:created xsi:type="dcterms:W3CDTF">2017-09-11T16:28:00Z</dcterms:created>
  <dcterms:modified xsi:type="dcterms:W3CDTF">2022-02-21T21:08:22Z</dcterms:modified>
</cp:coreProperties>
</file>