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5"/>
  </p:notesMasterIdLst>
  <p:handoutMasterIdLst>
    <p:handoutMasterId r:id="rId16"/>
  </p:handoutMasterIdLst>
  <p:sldIdLst>
    <p:sldId id="264" r:id="rId2"/>
    <p:sldId id="372" r:id="rId3"/>
    <p:sldId id="313" r:id="rId4"/>
    <p:sldId id="384" r:id="rId5"/>
    <p:sldId id="386" r:id="rId6"/>
    <p:sldId id="389" r:id="rId7"/>
    <p:sldId id="382" r:id="rId8"/>
    <p:sldId id="374" r:id="rId9"/>
    <p:sldId id="385" r:id="rId10"/>
    <p:sldId id="387" r:id="rId11"/>
    <p:sldId id="388" r:id="rId12"/>
    <p:sldId id="369" r:id="rId13"/>
    <p:sldId id="383" r:id="rId14"/>
  </p:sldIdLst>
  <p:sldSz cx="14630400" cy="8229600"/>
  <p:notesSz cx="6858000" cy="9144000"/>
  <p:defaultTex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5578"/>
  </p:normalViewPr>
  <p:slideViewPr>
    <p:cSldViewPr snapToGrid="0" snapToObjects="1">
      <p:cViewPr varScale="1">
        <p:scale>
          <a:sx n="64" d="100"/>
          <a:sy n="64" d="100"/>
        </p:scale>
        <p:origin x="13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AB92DB-A37B-374C-A42C-12022C50490A}" type="datetimeFigureOut">
              <a:rPr lang="en-US" smtClean="0"/>
              <a:t>2/21/22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7EC517-94A3-EC42-831F-57E649F4868F}" type="slidenum">
              <a:rPr lang="en-US" smtClean="0"/>
              <a:t>‹#›</a:t>
            </a:fld>
            <a:endParaRPr lang="en-US"/>
          </a:p>
        </p:txBody>
      </p:sp>
    </p:spTree>
    <p:extLst>
      <p:ext uri="{BB962C8B-B14F-4D97-AF65-F5344CB8AC3E}">
        <p14:creationId xmlns:p14="http://schemas.microsoft.com/office/powerpoint/2010/main" val="67541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6077B-2067-BF49-BB89-120D2740A311}" type="datetimeFigureOut">
              <a:rPr lang="en-US" smtClean="0"/>
              <a:t>2/21/22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F6AFA-D9DC-A049-B502-78DCF02E43F6}" type="slidenum">
              <a:rPr lang="en-US" smtClean="0"/>
              <a:t>‹#›</a:t>
            </a:fld>
            <a:endParaRPr lang="en-US"/>
          </a:p>
        </p:txBody>
      </p:sp>
    </p:spTree>
    <p:extLst>
      <p:ext uri="{BB962C8B-B14F-4D97-AF65-F5344CB8AC3E}">
        <p14:creationId xmlns:p14="http://schemas.microsoft.com/office/powerpoint/2010/main" val="1418541738"/>
      </p:ext>
    </p:extLst>
  </p:cSld>
  <p:clrMap bg1="lt1" tx1="dk1" bg2="lt2" tx2="dk2" accent1="accent1" accent2="accent2" accent3="accent3" accent4="accent4" accent5="accent5" accent6="accent6" hlink="hlink" folHlink="folHlink"/>
  <p:notesStyle>
    <a:lvl1pPr marL="0" algn="l" defTabSz="761970" rtl="0" eaLnBrk="1" latinLnBrk="0" hangingPunct="1">
      <a:defRPr sz="1000" kern="1200">
        <a:solidFill>
          <a:schemeClr val="tx1"/>
        </a:solidFill>
        <a:latin typeface="+mn-lt"/>
        <a:ea typeface="+mn-ea"/>
        <a:cs typeface="+mn-cs"/>
      </a:defRPr>
    </a:lvl1pPr>
    <a:lvl2pPr marL="380985" algn="l" defTabSz="761970" rtl="0" eaLnBrk="1" latinLnBrk="0" hangingPunct="1">
      <a:defRPr sz="1000" kern="1200">
        <a:solidFill>
          <a:schemeClr val="tx1"/>
        </a:solidFill>
        <a:latin typeface="+mn-lt"/>
        <a:ea typeface="+mn-ea"/>
        <a:cs typeface="+mn-cs"/>
      </a:defRPr>
    </a:lvl2pPr>
    <a:lvl3pPr marL="761970" algn="l" defTabSz="761970" rtl="0" eaLnBrk="1" latinLnBrk="0" hangingPunct="1">
      <a:defRPr sz="1000" kern="1200">
        <a:solidFill>
          <a:schemeClr val="tx1"/>
        </a:solidFill>
        <a:latin typeface="+mn-lt"/>
        <a:ea typeface="+mn-ea"/>
        <a:cs typeface="+mn-cs"/>
      </a:defRPr>
    </a:lvl3pPr>
    <a:lvl4pPr marL="1142954" algn="l" defTabSz="761970" rtl="0" eaLnBrk="1" latinLnBrk="0" hangingPunct="1">
      <a:defRPr sz="1000" kern="1200">
        <a:solidFill>
          <a:schemeClr val="tx1"/>
        </a:solidFill>
        <a:latin typeface="+mn-lt"/>
        <a:ea typeface="+mn-ea"/>
        <a:cs typeface="+mn-cs"/>
      </a:defRPr>
    </a:lvl4pPr>
    <a:lvl5pPr marL="1523939" algn="l" defTabSz="761970" rtl="0" eaLnBrk="1" latinLnBrk="0" hangingPunct="1">
      <a:defRPr sz="1000" kern="1200">
        <a:solidFill>
          <a:schemeClr val="tx1"/>
        </a:solidFill>
        <a:latin typeface="+mn-lt"/>
        <a:ea typeface="+mn-ea"/>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f.ly/logosres/esv?ref=BibleESV.Col1.17&amp;off=3&amp;ctx=him+and+for+him.+17%C2%A0~And+p%EF%BB%BFhe+is+before+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course of a man’s life, he will spend more than 100,000 hours at work</a:t>
            </a:r>
            <a:r>
              <a:rPr lang="mr-IN" dirty="0"/>
              <a:t>…</a:t>
            </a:r>
            <a:r>
              <a:rPr lang="en-US" dirty="0"/>
              <a:t>work</a:t>
            </a:r>
            <a:r>
              <a:rPr lang="en-US" baseline="0" dirty="0"/>
              <a:t> takes a big chunk of our time and our mental energy. We all know we have to work, but very few of us have a healthy vision for what work really is. We stumble through the years, sometimes having seasons of success and sometimes having seasons of failure. But if we are honest, a lot of us just don’t really know how work “works.”  </a:t>
            </a:r>
          </a:p>
          <a:p>
            <a:endParaRPr lang="en-US" baseline="0" dirty="0"/>
          </a:p>
          <a:p>
            <a:r>
              <a:rPr lang="en-US" baseline="0" dirty="0"/>
              <a:t>And for those who are Christians, a lot of times we are just as clueless about God's purposes for work. A lot of times we hear in church a very thin description of the purpose of work. Maybe something like, Christians should make work about evangelism. Share the Gospel with your co-workers. Or, work enables you to make money so in turn you can financially support the ministries of your church. That's true...but isn't it more than that?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9BF6AFA-D9DC-A049-B502-78DCF02E43F6}" type="slidenum">
              <a:rPr lang="en-US" smtClean="0"/>
              <a:t>1</a:t>
            </a:fld>
            <a:endParaRPr lang="en-US"/>
          </a:p>
        </p:txBody>
      </p:sp>
    </p:spTree>
    <p:extLst>
      <p:ext uri="{BB962C8B-B14F-4D97-AF65-F5344CB8AC3E}">
        <p14:creationId xmlns:p14="http://schemas.microsoft.com/office/powerpoint/2010/main" val="1538853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And he is before all things, and in him all things hold together. </a:t>
            </a:r>
          </a:p>
          <a:p>
            <a:r>
              <a:rPr lang="en-US" sz="1000" kern="1200" dirty="0">
                <a:solidFill>
                  <a:schemeClr val="tx1"/>
                </a:solidFill>
                <a:effectLst/>
                <a:latin typeface="+mn-lt"/>
                <a:ea typeface="+mn-ea"/>
                <a:cs typeface="+mn-cs"/>
              </a:rPr>
              <a:t> </a:t>
            </a:r>
            <a:r>
              <a:rPr lang="en-US" sz="1000" i="1" u="sng" kern="1200" dirty="0">
                <a:solidFill>
                  <a:schemeClr val="tx1"/>
                </a:solidFill>
                <a:effectLst/>
                <a:latin typeface="+mn-lt"/>
                <a:ea typeface="+mn-ea"/>
                <a:cs typeface="+mn-cs"/>
                <a:hlinkClick r:id="rId3"/>
              </a:rPr>
              <a:t>The Holy Bible: English Standard Version</a:t>
            </a:r>
            <a:r>
              <a:rPr lang="en-US" sz="1000" kern="1200" dirty="0">
                <a:solidFill>
                  <a:schemeClr val="tx1"/>
                </a:solidFill>
                <a:effectLst/>
                <a:latin typeface="+mn-lt"/>
                <a:ea typeface="+mn-ea"/>
                <a:cs typeface="+mn-cs"/>
              </a:rPr>
              <a:t> (Wheaton, IL: Crossway Bibles, 2016), Col 1:17.</a:t>
            </a:r>
          </a:p>
          <a:p>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10</a:t>
            </a:fld>
            <a:endParaRPr lang="en-US"/>
          </a:p>
        </p:txBody>
      </p:sp>
    </p:spTree>
    <p:extLst>
      <p:ext uri="{BB962C8B-B14F-4D97-AF65-F5344CB8AC3E}">
        <p14:creationId xmlns:p14="http://schemas.microsoft.com/office/powerpoint/2010/main" val="392940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Redemption was God’s greatest work…planned by God, accomplished by God, and preserved by God.</a:t>
            </a:r>
          </a:p>
        </p:txBody>
      </p:sp>
      <p:sp>
        <p:nvSpPr>
          <p:cNvPr id="4" name="Slide Number Placeholder 3"/>
          <p:cNvSpPr>
            <a:spLocks noGrp="1"/>
          </p:cNvSpPr>
          <p:nvPr>
            <p:ph type="sldNum" sz="quarter" idx="5"/>
          </p:nvPr>
        </p:nvSpPr>
        <p:spPr/>
        <p:txBody>
          <a:bodyPr/>
          <a:lstStyle/>
          <a:p>
            <a:fld id="{C9BF6AFA-D9DC-A049-B502-78DCF02E43F6}" type="slidenum">
              <a:rPr lang="en-US" smtClean="0"/>
              <a:t>11</a:t>
            </a:fld>
            <a:endParaRPr lang="en-US"/>
          </a:p>
        </p:txBody>
      </p:sp>
    </p:spTree>
    <p:extLst>
      <p:ext uri="{BB962C8B-B14F-4D97-AF65-F5344CB8AC3E}">
        <p14:creationId xmlns:p14="http://schemas.microsoft.com/office/powerpoint/2010/main" val="2700787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12</a:t>
            </a:fld>
            <a:endParaRPr lang="en-US"/>
          </a:p>
        </p:txBody>
      </p:sp>
    </p:spTree>
    <p:extLst>
      <p:ext uri="{BB962C8B-B14F-4D97-AF65-F5344CB8AC3E}">
        <p14:creationId xmlns:p14="http://schemas.microsoft.com/office/powerpoint/2010/main" val="92841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preview of where we are going guys over this next weeks. We want to tackle these three questions about a man and his work.</a:t>
            </a:r>
          </a:p>
          <a:p>
            <a:endParaRPr lang="en-US" dirty="0"/>
          </a:p>
          <a:p>
            <a:r>
              <a:rPr lang="en-US" dirty="0"/>
              <a:t>These questions are answered in the Bible itself. The Bible tells a story from Genesis through Revelation with the central character being God himself, particularly his son Jesus Christ.</a:t>
            </a:r>
          </a:p>
          <a:p>
            <a:endParaRPr lang="en-US" dirty="0"/>
          </a:p>
          <a:p>
            <a:r>
              <a:rPr lang="en-US" dirty="0"/>
              <a:t>God's original purpose for work was part of the creation story in Genesis 1-2. </a:t>
            </a:r>
          </a:p>
          <a:p>
            <a:endParaRPr lang="en-US" dirty="0"/>
          </a:p>
          <a:p>
            <a:r>
              <a:rPr lang="en-US" dirty="0"/>
              <a:t>But something went terribly wrong...sin and brokenness came into the world and that had profoundly affected work.</a:t>
            </a:r>
          </a:p>
          <a:p>
            <a:endParaRPr lang="en-US" dirty="0"/>
          </a:p>
          <a:p>
            <a:r>
              <a:rPr lang="en-US" dirty="0"/>
              <a:t>Jesus came to redeem the effects of the curse</a:t>
            </a:r>
          </a:p>
          <a:p>
            <a:endParaRPr lang="en-US" dirty="0"/>
          </a:p>
          <a:p>
            <a:r>
              <a:rPr lang="en-US" dirty="0"/>
              <a:t>And because of Jesus freeing us from the slavery to sin, we have hope in the present and can look forward to work in a future paradise.</a:t>
            </a:r>
          </a:p>
        </p:txBody>
      </p:sp>
      <p:sp>
        <p:nvSpPr>
          <p:cNvPr id="4" name="Slide Number Placeholder 3"/>
          <p:cNvSpPr>
            <a:spLocks noGrp="1"/>
          </p:cNvSpPr>
          <p:nvPr>
            <p:ph type="sldNum" sz="quarter" idx="10"/>
          </p:nvPr>
        </p:nvSpPr>
        <p:spPr/>
        <p:txBody>
          <a:bodyPr/>
          <a:lstStyle/>
          <a:p>
            <a:fld id="{C9BF6AFA-D9DC-A049-B502-78DCF02E43F6}" type="slidenum">
              <a:rPr lang="en-US" smtClean="0"/>
              <a:t>2</a:t>
            </a:fld>
            <a:endParaRPr lang="en-US"/>
          </a:p>
        </p:txBody>
      </p:sp>
    </p:spTree>
    <p:extLst>
      <p:ext uri="{BB962C8B-B14F-4D97-AF65-F5344CB8AC3E}">
        <p14:creationId xmlns:p14="http://schemas.microsoft.com/office/powerpoint/2010/main" val="447373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is a paradox for most men…a love/hate relationship. At one level, work meets a basic human need. It’s more than the need for money, which a job provides. Work itself meets a need. We were made for work. It’s good for us to work. That's why a lot of guys who become unemployed or retire, can go through a crisis.</a:t>
            </a:r>
          </a:p>
          <a:p>
            <a:endParaRPr lang="en-US" dirty="0"/>
          </a:p>
          <a:p>
            <a:r>
              <a:rPr lang="en-US" dirty="0"/>
              <a:t>But at the same time, work can be a huge frustration. Work leads to all sorts of disappointments and unmet expectations.</a:t>
            </a:r>
          </a:p>
          <a:p>
            <a:endParaRPr lang="en-US" dirty="0"/>
          </a:p>
          <a:p>
            <a:r>
              <a:rPr lang="en-US" dirty="0"/>
              <a:t>What drives that frustration is our perspective on what the purpose of life is.</a:t>
            </a:r>
          </a:p>
          <a:p>
            <a:endParaRPr lang="en-US" dirty="0"/>
          </a:p>
          <a:p>
            <a:r>
              <a:rPr lang="en-US" dirty="0"/>
              <a:t>Worldview = your grid about interpreting life; it answers the question "why are things the way they are" and "where should my hope be found"</a:t>
            </a:r>
          </a:p>
        </p:txBody>
      </p:sp>
      <p:sp>
        <p:nvSpPr>
          <p:cNvPr id="4" name="Slide Number Placeholder 3"/>
          <p:cNvSpPr>
            <a:spLocks noGrp="1"/>
          </p:cNvSpPr>
          <p:nvPr>
            <p:ph type="sldNum" sz="quarter" idx="10"/>
          </p:nvPr>
        </p:nvSpPr>
        <p:spPr/>
        <p:txBody>
          <a:bodyPr/>
          <a:lstStyle/>
          <a:p>
            <a:fld id="{C9BF6AFA-D9DC-A049-B502-78DCF02E43F6}" type="slidenum">
              <a:rPr lang="en-US" smtClean="0"/>
              <a:t>3</a:t>
            </a:fld>
            <a:endParaRPr lang="en-US"/>
          </a:p>
        </p:txBody>
      </p:sp>
    </p:spTree>
    <p:extLst>
      <p:ext uri="{BB962C8B-B14F-4D97-AF65-F5344CB8AC3E}">
        <p14:creationId xmlns:p14="http://schemas.microsoft.com/office/powerpoint/2010/main" val="143747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4</a:t>
            </a:fld>
            <a:endParaRPr lang="en-US"/>
          </a:p>
        </p:txBody>
      </p:sp>
    </p:spTree>
    <p:extLst>
      <p:ext uri="{BB962C8B-B14F-4D97-AF65-F5344CB8AC3E}">
        <p14:creationId xmlns:p14="http://schemas.microsoft.com/office/powerpoint/2010/main" val="66746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culture gives us a confusing and contradictory message about work. On one hand, work overpromises. On the other hand, work under-delivers.</a:t>
            </a:r>
          </a:p>
        </p:txBody>
      </p:sp>
      <p:sp>
        <p:nvSpPr>
          <p:cNvPr id="4" name="Slide Number Placeholder 3"/>
          <p:cNvSpPr>
            <a:spLocks noGrp="1"/>
          </p:cNvSpPr>
          <p:nvPr>
            <p:ph type="sldNum" sz="quarter" idx="10"/>
          </p:nvPr>
        </p:nvSpPr>
        <p:spPr/>
        <p:txBody>
          <a:bodyPr/>
          <a:lstStyle/>
          <a:p>
            <a:fld id="{C9BF6AFA-D9DC-A049-B502-78DCF02E43F6}" type="slidenum">
              <a:rPr lang="en-US" smtClean="0"/>
              <a:t>5</a:t>
            </a:fld>
            <a:endParaRPr lang="en-US"/>
          </a:p>
        </p:txBody>
      </p:sp>
    </p:spTree>
    <p:extLst>
      <p:ext uri="{BB962C8B-B14F-4D97-AF65-F5344CB8AC3E}">
        <p14:creationId xmlns:p14="http://schemas.microsoft.com/office/powerpoint/2010/main" val="333716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shift our worldview about work from being culturally determined, to being biblical. A biblical view of work says that it is for us, but not about us.</a:t>
            </a:r>
          </a:p>
          <a:p>
            <a:endParaRPr lang="en-US" dirty="0"/>
          </a:p>
          <a:p>
            <a:r>
              <a:rPr lang="en-US" dirty="0"/>
              <a:t>We need to replace frustration with satisfaction.</a:t>
            </a:r>
          </a:p>
        </p:txBody>
      </p:sp>
      <p:sp>
        <p:nvSpPr>
          <p:cNvPr id="4" name="Slide Number Placeholder 3"/>
          <p:cNvSpPr>
            <a:spLocks noGrp="1"/>
          </p:cNvSpPr>
          <p:nvPr>
            <p:ph type="sldNum" sz="quarter" idx="10"/>
          </p:nvPr>
        </p:nvSpPr>
        <p:spPr/>
        <p:txBody>
          <a:bodyPr/>
          <a:lstStyle/>
          <a:p>
            <a:fld id="{C9BF6AFA-D9DC-A049-B502-78DCF02E43F6}" type="slidenum">
              <a:rPr lang="en-US" smtClean="0"/>
              <a:t>6</a:t>
            </a:fld>
            <a:endParaRPr lang="en-US"/>
          </a:p>
        </p:txBody>
      </p:sp>
    </p:spTree>
    <p:extLst>
      <p:ext uri="{BB962C8B-B14F-4D97-AF65-F5344CB8AC3E}">
        <p14:creationId xmlns:p14="http://schemas.microsoft.com/office/powerpoint/2010/main" val="2072183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Calling isn’t something religious</a:t>
            </a:r>
            <a:r>
              <a:rPr lang="mr-IN" dirty="0"/>
              <a:t>…</a:t>
            </a:r>
            <a:r>
              <a:rPr lang="en-US" dirty="0"/>
              <a:t>it’s about vocation.</a:t>
            </a:r>
            <a:r>
              <a:rPr lang="en-US" baseline="0" dirty="0"/>
              <a:t> The word vocation actually comes from the Latin word </a:t>
            </a:r>
            <a:r>
              <a:rPr lang="en-US" baseline="0" dirty="0" err="1"/>
              <a:t>vocare</a:t>
            </a:r>
            <a:r>
              <a:rPr lang="en-US" baseline="0" dirty="0"/>
              <a:t>, which means calling.</a:t>
            </a:r>
          </a:p>
          <a:p>
            <a:endParaRPr lang="en-US" baseline="0" dirty="0"/>
          </a:p>
          <a:p>
            <a:r>
              <a:rPr lang="en-US" baseline="0" dirty="0"/>
              <a:t>Work isn’t primarily for us</a:t>
            </a:r>
            <a:r>
              <a:rPr lang="mr-IN" baseline="0" dirty="0"/>
              <a:t>…</a:t>
            </a:r>
            <a:r>
              <a:rPr lang="en-US" baseline="0" dirty="0"/>
              <a:t>what we are going to see is that work, as God intends it to be, is oriented toward him and to others. Only when that happens, can it become satisfying to us</a:t>
            </a:r>
          </a:p>
          <a:p>
            <a:endParaRPr lang="en-US" baseline="0" dirty="0"/>
          </a:p>
          <a:p>
            <a:r>
              <a:rPr lang="en-US" baseline="0" dirty="0"/>
              <a:t>Human flourishing…common good.</a:t>
            </a:r>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7</a:t>
            </a:fld>
            <a:endParaRPr lang="en-US"/>
          </a:p>
        </p:txBody>
      </p:sp>
    </p:spTree>
    <p:extLst>
      <p:ext uri="{BB962C8B-B14F-4D97-AF65-F5344CB8AC3E}">
        <p14:creationId xmlns:p14="http://schemas.microsoft.com/office/powerpoint/2010/main" val="2028490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 1:26 says that we are created in the image and likeness of God – the imago </a:t>
            </a:r>
            <a:r>
              <a:rPr lang="en-US" dirty="0" err="1"/>
              <a:t>dei</a:t>
            </a:r>
            <a:r>
              <a:rPr lang="en-US" dirty="0"/>
              <a:t>. And if working is intrinsic to what it means to be human, then that means we must be reflecting that image from God. We get that from him. And since God is 100%, nothing in him is evil, then work must be good too. </a:t>
            </a:r>
          </a:p>
          <a:p>
            <a:endParaRPr lang="en-US" dirty="0"/>
          </a:p>
          <a:p>
            <a:r>
              <a:rPr lang="en-US" dirty="0"/>
              <a:t>Market capitalism must not determine the level of dignity we attach to work. All work bears the image of God, so all work is important.</a:t>
            </a:r>
          </a:p>
        </p:txBody>
      </p:sp>
      <p:sp>
        <p:nvSpPr>
          <p:cNvPr id="4" name="Slide Number Placeholder 3"/>
          <p:cNvSpPr>
            <a:spLocks noGrp="1"/>
          </p:cNvSpPr>
          <p:nvPr>
            <p:ph type="sldNum" sz="quarter" idx="5"/>
          </p:nvPr>
        </p:nvSpPr>
        <p:spPr/>
        <p:txBody>
          <a:bodyPr/>
          <a:lstStyle/>
          <a:p>
            <a:fld id="{C9BF6AFA-D9DC-A049-B502-78DCF02E43F6}" type="slidenum">
              <a:rPr lang="en-US" smtClean="0"/>
              <a:t>8</a:t>
            </a:fld>
            <a:endParaRPr lang="en-US"/>
          </a:p>
        </p:txBody>
      </p:sp>
    </p:spTree>
    <p:extLst>
      <p:ext uri="{BB962C8B-B14F-4D97-AF65-F5344CB8AC3E}">
        <p14:creationId xmlns:p14="http://schemas.microsoft.com/office/powerpoint/2010/main" val="28163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throughout the Bible we see God working…we see him make plans…we see him accomplish his goals…and we see him preserve and sustain what he has made.</a:t>
            </a:r>
          </a:p>
          <a:p>
            <a:endParaRPr lang="en-US" dirty="0"/>
          </a:p>
          <a:p>
            <a:r>
              <a:rPr lang="en-US" dirty="0"/>
              <a:t>Now take those three aspects of God's work and apply it to your work. You plan, you execute, you preserve/protect your work</a:t>
            </a:r>
          </a:p>
          <a:p>
            <a:endParaRPr lang="en-US" dirty="0"/>
          </a:p>
          <a:p>
            <a:r>
              <a:rPr lang="en-US" dirty="0"/>
              <a:t>When you do those things...you are reflecting the image of God.</a:t>
            </a:r>
          </a:p>
        </p:txBody>
      </p:sp>
      <p:sp>
        <p:nvSpPr>
          <p:cNvPr id="4" name="Slide Number Placeholder 3"/>
          <p:cNvSpPr>
            <a:spLocks noGrp="1"/>
          </p:cNvSpPr>
          <p:nvPr>
            <p:ph type="sldNum" sz="quarter" idx="5"/>
          </p:nvPr>
        </p:nvSpPr>
        <p:spPr/>
        <p:txBody>
          <a:bodyPr/>
          <a:lstStyle/>
          <a:p>
            <a:fld id="{C9BF6AFA-D9DC-A049-B502-78DCF02E43F6}" type="slidenum">
              <a:rPr lang="en-US" smtClean="0"/>
              <a:t>9</a:t>
            </a:fld>
            <a:endParaRPr lang="en-US"/>
          </a:p>
        </p:txBody>
      </p:sp>
    </p:spTree>
    <p:extLst>
      <p:ext uri="{BB962C8B-B14F-4D97-AF65-F5344CB8AC3E}">
        <p14:creationId xmlns:p14="http://schemas.microsoft.com/office/powerpoint/2010/main" val="231458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5078C-0F14-5545-8BDF-E1C0A10FC02C}" type="datetimeFigureOut">
              <a:rPr lang="en-US" smtClean="0"/>
              <a:t>2/21/22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05078C-0F14-5545-8BDF-E1C0A10FC02C}" type="datetimeFigureOut">
              <a:rPr lang="en-US" smtClean="0"/>
              <a:t>2/21/22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5078C-0F14-5545-8BDF-E1C0A10FC02C}" type="datetimeFigureOut">
              <a:rPr lang="en-US" smtClean="0"/>
              <a:t>2/21/22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7805078C-0F14-5545-8BDF-E1C0A10FC02C}" type="datetimeFigureOut">
              <a:rPr lang="en-US" smtClean="0"/>
              <a:t>2/21/22</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AB97D93C-C4CF-3642-9C80-D95D031BF400}" type="slidenum">
              <a:rPr lang="en-US" smtClean="0"/>
              <a:t>‹#›</a:t>
            </a:fld>
            <a:endParaRPr lang="en-US"/>
          </a:p>
        </p:txBody>
      </p:sp>
    </p:spTree>
    <p:extLst>
      <p:ext uri="{BB962C8B-B14F-4D97-AF65-F5344CB8AC3E}">
        <p14:creationId xmlns:p14="http://schemas.microsoft.com/office/powerpoint/2010/main" val="1053862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326" y="-824246"/>
            <a:ext cx="17553945" cy="9878092"/>
          </a:xfrm>
          <a:prstGeom prst="rect">
            <a:avLst/>
          </a:prstGeom>
        </p:spPr>
      </p:pic>
    </p:spTree>
    <p:extLst>
      <p:ext uri="{BB962C8B-B14F-4D97-AF65-F5344CB8AC3E}">
        <p14:creationId xmlns:p14="http://schemas.microsoft.com/office/powerpoint/2010/main" val="106461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7" name="Content Placeholder 6"/>
          <p:cNvSpPr>
            <a:spLocks noGrp="1"/>
          </p:cNvSpPr>
          <p:nvPr>
            <p:ph idx="1"/>
          </p:nvPr>
        </p:nvSpPr>
        <p:spPr>
          <a:xfrm>
            <a:off x="1005840" y="1752600"/>
            <a:ext cx="12931833" cy="6038850"/>
          </a:xfrm>
        </p:spPr>
        <p:txBody>
          <a:bodyPr>
            <a:noAutofit/>
          </a:bodyPr>
          <a:lstStyle/>
          <a:p>
            <a:pPr marL="0" indent="0">
              <a:buNone/>
            </a:pPr>
            <a:r>
              <a:rPr lang="en-US" sz="4000" dirty="0">
                <a:latin typeface="+mj-lt"/>
              </a:rPr>
              <a:t>And on the seventh day God finished his work that he had done, and he rested on the seventh day from all his work that he had done.	Genesis 2:2</a:t>
            </a:r>
          </a:p>
          <a:p>
            <a:pPr marL="0" indent="0">
              <a:buNone/>
            </a:pPr>
            <a:endParaRPr lang="en-US" dirty="0"/>
          </a:p>
          <a:p>
            <a:pPr marL="0" indent="0">
              <a:buNone/>
            </a:pPr>
            <a:r>
              <a:rPr lang="en-US" sz="4000" dirty="0">
                <a:latin typeface="+mj-lt"/>
              </a:rPr>
              <a:t>The tablets were the work of God, and the writing was the writing of God, engraved on the tablets.	Exodus 32:16</a:t>
            </a:r>
          </a:p>
          <a:p>
            <a:pPr marL="0" indent="0">
              <a:buNone/>
            </a:pPr>
            <a:endParaRPr lang="en-US" sz="4000" dirty="0">
              <a:latin typeface="+mj-lt"/>
            </a:endParaRPr>
          </a:p>
          <a:p>
            <a:pPr marL="0" indent="0">
              <a:lnSpc>
                <a:spcPct val="100000"/>
              </a:lnSpc>
              <a:spcBef>
                <a:spcPts val="0"/>
              </a:spcBef>
              <a:buNone/>
            </a:pPr>
            <a:r>
              <a:rPr lang="en-US" sz="4000" dirty="0">
                <a:latin typeface="+mj-lt"/>
              </a:rPr>
              <a:t>“As I have planned, so shall it be, and as I have </a:t>
            </a:r>
          </a:p>
          <a:p>
            <a:pPr marL="0" indent="0">
              <a:lnSpc>
                <a:spcPct val="100000"/>
              </a:lnSpc>
              <a:spcBef>
                <a:spcPts val="0"/>
              </a:spcBef>
              <a:buNone/>
            </a:pPr>
            <a:r>
              <a:rPr lang="en-US" sz="4000" dirty="0">
                <a:latin typeface="+mj-lt"/>
              </a:rPr>
              <a:t>purposed, so shall it stand…”	Isaiah 14:24</a:t>
            </a:r>
          </a:p>
          <a:p>
            <a:pPr marL="0" indent="0">
              <a:buNone/>
            </a:pPr>
            <a:endParaRPr lang="en-US" sz="4000" dirty="0">
              <a:latin typeface="+mj-lt"/>
            </a:endParaRPr>
          </a:p>
          <a:p>
            <a:pPr marL="0" indent="0">
              <a:buNone/>
            </a:pPr>
            <a:endParaRPr lang="en-US" sz="4000" dirty="0">
              <a:latin typeface="+mj-lt"/>
            </a:endParaRPr>
          </a:p>
          <a:p>
            <a:pPr lvl="1">
              <a:spcAft>
                <a:spcPts val="1728"/>
              </a:spcAft>
            </a:pPr>
            <a:endParaRPr lang="en-US" sz="3520" dirty="0">
              <a:latin typeface="+mj-lt"/>
            </a:endParaRPr>
          </a:p>
        </p:txBody>
      </p:sp>
    </p:spTree>
    <p:extLst>
      <p:ext uri="{BB962C8B-B14F-4D97-AF65-F5344CB8AC3E}">
        <p14:creationId xmlns:p14="http://schemas.microsoft.com/office/powerpoint/2010/main" val="2059074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7" name="Content Placeholder 6"/>
          <p:cNvSpPr>
            <a:spLocks noGrp="1"/>
          </p:cNvSpPr>
          <p:nvPr>
            <p:ph idx="1"/>
          </p:nvPr>
        </p:nvSpPr>
        <p:spPr>
          <a:xfrm>
            <a:off x="1005840" y="1752600"/>
            <a:ext cx="12931833" cy="6038850"/>
          </a:xfrm>
        </p:spPr>
        <p:txBody>
          <a:bodyPr>
            <a:noAutofit/>
          </a:bodyPr>
          <a:lstStyle/>
          <a:p>
            <a:pPr marL="0" indent="0">
              <a:buNone/>
            </a:pPr>
            <a:r>
              <a:rPr lang="en-US" sz="4000" dirty="0">
                <a:latin typeface="+mj-lt"/>
              </a:rPr>
              <a:t>“Men of Israel, hear these words: Jesus of Nazareth, a man attested to you by God with mighty works and wonders and signs that God did through him in your midst, as you yourselves know—this Jesus, delivered up according to the definite plan and foreknowledge of God, you crucified and killed by the hands of lawless men. God raised him up, loosing the pangs of death, because it was not possible for him to be held by it.”		Acts 2:22-24</a:t>
            </a:r>
          </a:p>
          <a:p>
            <a:pPr marL="0" indent="0">
              <a:buNone/>
            </a:pPr>
            <a:endParaRPr lang="en-US" sz="4000" dirty="0">
              <a:latin typeface="+mj-lt"/>
            </a:endParaRPr>
          </a:p>
          <a:p>
            <a:pPr marL="0" indent="0">
              <a:buNone/>
            </a:pPr>
            <a:endParaRPr lang="en-US" sz="4000" dirty="0">
              <a:latin typeface="+mj-lt"/>
            </a:endParaRPr>
          </a:p>
          <a:p>
            <a:pPr lvl="1">
              <a:spcAft>
                <a:spcPts val="1728"/>
              </a:spcAft>
            </a:pPr>
            <a:endParaRPr lang="en-US" sz="3520" dirty="0">
              <a:latin typeface="+mj-lt"/>
            </a:endParaRPr>
          </a:p>
        </p:txBody>
      </p:sp>
    </p:spTree>
    <p:extLst>
      <p:ext uri="{BB962C8B-B14F-4D97-AF65-F5344CB8AC3E}">
        <p14:creationId xmlns:p14="http://schemas.microsoft.com/office/powerpoint/2010/main" val="3151497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God Who Works</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6"/>
            </a:pPr>
            <a:r>
              <a:rPr lang="en-US" sz="4000" dirty="0">
                <a:latin typeface="+mj-lt"/>
              </a:rPr>
              <a:t>So, we must begin to shift our thinking about work. It is not a </a:t>
            </a:r>
            <a:r>
              <a:rPr lang="en-US" sz="4000" b="1" u="sng" dirty="0">
                <a:latin typeface="+mj-lt"/>
              </a:rPr>
              <a:t>necessary evil</a:t>
            </a:r>
            <a:r>
              <a:rPr lang="en-US" sz="4000" dirty="0">
                <a:latin typeface="+mj-lt"/>
              </a:rPr>
              <a:t> that we do until we no longer have to work (because we become wealthy or too old). It is also not disconnected from our faith. It is at the very center of what it means to bear the image of God. </a:t>
            </a:r>
            <a:endParaRPr lang="en-US" sz="4000" b="1" u="sng" dirty="0">
              <a:latin typeface="+mj-lt"/>
            </a:endParaRPr>
          </a:p>
        </p:txBody>
      </p:sp>
    </p:spTree>
    <p:extLst>
      <p:ext uri="{BB962C8B-B14F-4D97-AF65-F5344CB8AC3E}">
        <p14:creationId xmlns:p14="http://schemas.microsoft.com/office/powerpoint/2010/main" val="380795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a:latin typeface="Uni Sans Thin CAPS" charset="0"/>
                <a:ea typeface="Uni Sans Thin CAPS" charset="0"/>
                <a:cs typeface="Uni Sans Thin CAPS" charset="0"/>
              </a:rPr>
              <a:t>Final Thoughts</a:t>
            </a:r>
            <a:endParaRPr lang="en-US" dirty="0">
              <a:latin typeface="Uni Sans Thin CAPS" charset="0"/>
              <a:ea typeface="Uni Sans Thin CAPS" charset="0"/>
              <a:cs typeface="Uni Sans Thin CAPS" charset="0"/>
            </a:endParaRPr>
          </a:p>
        </p:txBody>
      </p:sp>
      <p:sp>
        <p:nvSpPr>
          <p:cNvPr id="7" name="Content Placeholder 6"/>
          <p:cNvSpPr>
            <a:spLocks noGrp="1"/>
          </p:cNvSpPr>
          <p:nvPr>
            <p:ph idx="1"/>
          </p:nvPr>
        </p:nvSpPr>
        <p:spPr>
          <a:xfrm>
            <a:off x="1005840" y="2190750"/>
            <a:ext cx="12931833" cy="6038850"/>
          </a:xfrm>
        </p:spPr>
        <p:txBody>
          <a:bodyPr>
            <a:noAutofit/>
          </a:bodyPr>
          <a:lstStyle/>
          <a:p>
            <a:pPr marL="0" indent="0">
              <a:spcAft>
                <a:spcPts val="1728"/>
              </a:spcAft>
              <a:buNone/>
            </a:pPr>
            <a:r>
              <a:rPr lang="en-US" sz="4000" dirty="0">
                <a:latin typeface="+mj-lt"/>
              </a:rPr>
              <a:t>Make this study personal to you by:</a:t>
            </a:r>
          </a:p>
          <a:p>
            <a:pPr>
              <a:spcAft>
                <a:spcPts val="1728"/>
              </a:spcAft>
            </a:pPr>
            <a:r>
              <a:rPr lang="en-US" sz="4000" dirty="0">
                <a:latin typeface="+mj-lt"/>
              </a:rPr>
              <a:t>Honestly sharing about your work in the small group discussion</a:t>
            </a:r>
          </a:p>
          <a:p>
            <a:pPr>
              <a:spcAft>
                <a:spcPts val="1728"/>
              </a:spcAft>
            </a:pPr>
            <a:r>
              <a:rPr lang="en-US" sz="4000" dirty="0">
                <a:latin typeface="+mj-lt"/>
              </a:rPr>
              <a:t>Doing the homework each week</a:t>
            </a:r>
            <a:r>
              <a:rPr lang="mr-IN" sz="4000">
                <a:latin typeface="+mj-lt"/>
              </a:rPr>
              <a:t>…</a:t>
            </a:r>
            <a:r>
              <a:rPr lang="en-US" sz="4000">
                <a:latin typeface="+mj-lt"/>
              </a:rPr>
              <a:t>move </a:t>
            </a:r>
            <a:r>
              <a:rPr lang="en-US" sz="4000" dirty="0">
                <a:latin typeface="+mj-lt"/>
              </a:rPr>
              <a:t>from just receiving information to applying it!</a:t>
            </a:r>
          </a:p>
        </p:txBody>
      </p:sp>
    </p:spTree>
    <p:extLst>
      <p:ext uri="{BB962C8B-B14F-4D97-AF65-F5344CB8AC3E}">
        <p14:creationId xmlns:p14="http://schemas.microsoft.com/office/powerpoint/2010/main" val="1793125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7" name="Content Placeholder 6"/>
          <p:cNvSpPr>
            <a:spLocks noGrp="1"/>
          </p:cNvSpPr>
          <p:nvPr>
            <p:ph idx="1"/>
          </p:nvPr>
        </p:nvSpPr>
        <p:spPr>
          <a:xfrm>
            <a:off x="1005840" y="2190750"/>
            <a:ext cx="12618720" cy="5221606"/>
          </a:xfrm>
        </p:spPr>
        <p:txBody>
          <a:bodyPr>
            <a:noAutofit/>
          </a:bodyPr>
          <a:lstStyle/>
          <a:p>
            <a:pPr marL="742950" indent="-742950">
              <a:spcAft>
                <a:spcPts val="1728"/>
              </a:spcAft>
              <a:buFont typeface="+mj-lt"/>
              <a:buAutoNum type="arabicPeriod"/>
            </a:pPr>
            <a:r>
              <a:rPr lang="en-US" sz="4000" dirty="0">
                <a:latin typeface="+mj-lt"/>
              </a:rPr>
              <a:t>Here are some questions about work we hope to answer during this study: </a:t>
            </a:r>
          </a:p>
          <a:p>
            <a:pPr marL="931863" indent="-238125">
              <a:spcAft>
                <a:spcPts val="1728"/>
              </a:spcAft>
            </a:pPr>
            <a:r>
              <a:rPr lang="en-US" sz="4000" dirty="0">
                <a:latin typeface="+mj-lt"/>
              </a:rPr>
              <a:t>What is God’s original purpose for work?</a:t>
            </a:r>
          </a:p>
          <a:p>
            <a:pPr marL="931863" indent="-296863">
              <a:spcAft>
                <a:spcPts val="1728"/>
              </a:spcAft>
            </a:pPr>
            <a:r>
              <a:rPr lang="en-US" sz="4000" dirty="0">
                <a:latin typeface="+mj-lt"/>
              </a:rPr>
              <a:t>Why does work so easily frustrate us?</a:t>
            </a:r>
          </a:p>
          <a:p>
            <a:pPr marL="931863" indent="-296863">
              <a:spcAft>
                <a:spcPts val="1728"/>
              </a:spcAft>
            </a:pPr>
            <a:r>
              <a:rPr lang="en-US" sz="4000" dirty="0">
                <a:latin typeface="+mj-lt"/>
              </a:rPr>
              <a:t>How does the Gospel restore God’s intended</a:t>
            </a:r>
            <a:br>
              <a:rPr lang="en-US" sz="4000" dirty="0">
                <a:latin typeface="+mj-lt"/>
              </a:rPr>
            </a:br>
            <a:r>
              <a:rPr lang="en-US" sz="4000" dirty="0">
                <a:latin typeface="+mj-lt"/>
              </a:rPr>
              <a:t>purposes for work?</a:t>
            </a:r>
          </a:p>
          <a:p>
            <a:pPr>
              <a:spcAft>
                <a:spcPts val="1728"/>
              </a:spcAft>
            </a:pPr>
            <a:endParaRPr lang="en-US" sz="3800" dirty="0">
              <a:latin typeface="+mj-lt"/>
            </a:endParaRPr>
          </a:p>
        </p:txBody>
      </p:sp>
    </p:spTree>
    <p:extLst>
      <p:ext uri="{BB962C8B-B14F-4D97-AF65-F5344CB8AC3E}">
        <p14:creationId xmlns:p14="http://schemas.microsoft.com/office/powerpoint/2010/main" val="99341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7" name="Content Placeholder 6"/>
          <p:cNvSpPr>
            <a:spLocks noGrp="1"/>
          </p:cNvSpPr>
          <p:nvPr>
            <p:ph idx="1"/>
          </p:nvPr>
        </p:nvSpPr>
        <p:spPr/>
        <p:txBody>
          <a:bodyPr>
            <a:noAutofit/>
          </a:bodyPr>
          <a:lstStyle/>
          <a:p>
            <a:pPr marL="742950" indent="-742950">
              <a:spcAft>
                <a:spcPts val="1728"/>
              </a:spcAft>
              <a:buFont typeface="+mj-lt"/>
              <a:buAutoNum type="arabicPeriod" startAt="2"/>
            </a:pPr>
            <a:r>
              <a:rPr lang="en-US" sz="4000" dirty="0">
                <a:latin typeface="+mj-lt"/>
              </a:rPr>
              <a:t>Work is a basic human need, but it is often a source of </a:t>
            </a:r>
            <a:r>
              <a:rPr lang="en-US" sz="4000" b="1" u="sng" dirty="0">
                <a:latin typeface="+mj-lt"/>
              </a:rPr>
              <a:t>frustration</a:t>
            </a:r>
            <a:r>
              <a:rPr lang="en-US" sz="4000" dirty="0">
                <a:latin typeface="+mj-lt"/>
              </a:rPr>
              <a:t> for us. That frustration is rooted in a worldview disconnected from God’s truth about the purpose of life.</a:t>
            </a:r>
          </a:p>
        </p:txBody>
      </p:sp>
    </p:spTree>
    <p:extLst>
      <p:ext uri="{BB962C8B-B14F-4D97-AF65-F5344CB8AC3E}">
        <p14:creationId xmlns:p14="http://schemas.microsoft.com/office/powerpoint/2010/main" val="1076812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5" name="TextBox 4">
            <a:extLst>
              <a:ext uri="{FF2B5EF4-FFF2-40B4-BE49-F238E27FC236}">
                <a16:creationId xmlns:a16="http://schemas.microsoft.com/office/drawing/2014/main" id="{25F8FF9A-D822-A944-8B01-74BFCF5F6864}"/>
              </a:ext>
            </a:extLst>
          </p:cNvPr>
          <p:cNvSpPr txBox="1"/>
          <p:nvPr/>
        </p:nvSpPr>
        <p:spPr>
          <a:xfrm>
            <a:off x="1005840" y="2361071"/>
            <a:ext cx="12113812" cy="1554272"/>
          </a:xfrm>
          <a:prstGeom prst="rect">
            <a:avLst/>
          </a:prstGeom>
          <a:noFill/>
        </p:spPr>
        <p:txBody>
          <a:bodyPr wrap="square" rtlCol="0">
            <a:spAutoFit/>
          </a:bodyPr>
          <a:lstStyle/>
          <a:p>
            <a:pPr marL="762000" indent="-742950">
              <a:buFont typeface="+mj-lt"/>
              <a:buAutoNum type="arabicPeriod" startAt="3"/>
            </a:pPr>
            <a:r>
              <a:rPr lang="en-US" sz="4000" dirty="0">
                <a:latin typeface="+mj-lt"/>
              </a:rPr>
              <a:t>Our modern culture gives us a </a:t>
            </a:r>
            <a:r>
              <a:rPr lang="en-US" sz="4000" b="1" u="sng" dirty="0">
                <a:latin typeface="+mj-lt"/>
              </a:rPr>
              <a:t>confusing</a:t>
            </a:r>
            <a:r>
              <a:rPr lang="en-US" sz="4000" dirty="0">
                <a:latin typeface="+mj-lt"/>
              </a:rPr>
              <a:t> vision for the purpose of work. It tells us:</a:t>
            </a:r>
          </a:p>
          <a:p>
            <a:endParaRPr lang="en-US" dirty="0"/>
          </a:p>
        </p:txBody>
      </p:sp>
    </p:spTree>
    <p:extLst>
      <p:ext uri="{BB962C8B-B14F-4D97-AF65-F5344CB8AC3E}">
        <p14:creationId xmlns:p14="http://schemas.microsoft.com/office/powerpoint/2010/main" val="747047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7" name="Content Placeholder 6"/>
          <p:cNvSpPr>
            <a:spLocks noGrp="1"/>
          </p:cNvSpPr>
          <p:nvPr>
            <p:ph sz="half" idx="1"/>
          </p:nvPr>
        </p:nvSpPr>
        <p:spPr>
          <a:xfrm>
            <a:off x="1005840" y="3915342"/>
            <a:ext cx="5593743" cy="3497013"/>
          </a:xfrm>
        </p:spPr>
        <p:txBody>
          <a:bodyPr>
            <a:noAutofit/>
          </a:bodyPr>
          <a:lstStyle/>
          <a:p>
            <a:pPr marL="873125" indent="-238125">
              <a:lnSpc>
                <a:spcPct val="100000"/>
              </a:lnSpc>
              <a:spcBef>
                <a:spcPts val="600"/>
              </a:spcBef>
              <a:spcAft>
                <a:spcPts val="600"/>
              </a:spcAft>
            </a:pPr>
            <a:r>
              <a:rPr lang="en-US" sz="4000" dirty="0">
                <a:latin typeface="+mj-lt"/>
              </a:rPr>
              <a:t>Work is our identity</a:t>
            </a:r>
          </a:p>
          <a:p>
            <a:pPr marL="873125" indent="-238125">
              <a:spcBef>
                <a:spcPts val="600"/>
              </a:spcBef>
              <a:spcAft>
                <a:spcPts val="600"/>
              </a:spcAft>
            </a:pPr>
            <a:r>
              <a:rPr lang="en-US" sz="4000" dirty="0">
                <a:latin typeface="+mj-lt"/>
              </a:rPr>
              <a:t>Work is our security</a:t>
            </a:r>
          </a:p>
          <a:p>
            <a:pPr marL="873125" indent="-238125">
              <a:spcBef>
                <a:spcPts val="600"/>
              </a:spcBef>
              <a:spcAft>
                <a:spcPts val="600"/>
              </a:spcAft>
            </a:pPr>
            <a:r>
              <a:rPr lang="en-US" sz="4000" dirty="0">
                <a:latin typeface="+mj-lt"/>
              </a:rPr>
              <a:t>Work is our escape</a:t>
            </a:r>
          </a:p>
          <a:p>
            <a:pPr marL="873125" indent="-238125">
              <a:spcBef>
                <a:spcPts val="600"/>
              </a:spcBef>
              <a:spcAft>
                <a:spcPts val="600"/>
              </a:spcAft>
            </a:pPr>
            <a:endParaRPr lang="en-US" sz="4000" dirty="0">
              <a:latin typeface="+mj-lt"/>
            </a:endParaRPr>
          </a:p>
        </p:txBody>
      </p:sp>
      <p:sp>
        <p:nvSpPr>
          <p:cNvPr id="8" name="Content Placeholder 7">
            <a:extLst>
              <a:ext uri="{FF2B5EF4-FFF2-40B4-BE49-F238E27FC236}">
                <a16:creationId xmlns:a16="http://schemas.microsoft.com/office/drawing/2014/main" id="{254EAB68-0029-294F-AFE3-A7754375F183}"/>
              </a:ext>
            </a:extLst>
          </p:cNvPr>
          <p:cNvSpPr>
            <a:spLocks noGrp="1"/>
          </p:cNvSpPr>
          <p:nvPr>
            <p:ph sz="half" idx="2"/>
          </p:nvPr>
        </p:nvSpPr>
        <p:spPr>
          <a:xfrm>
            <a:off x="6599583" y="3915341"/>
            <a:ext cx="6217920" cy="3497014"/>
          </a:xfrm>
        </p:spPr>
        <p:txBody>
          <a:bodyPr>
            <a:normAutofit/>
          </a:bodyPr>
          <a:lstStyle/>
          <a:p>
            <a:r>
              <a:rPr lang="en-US" sz="4000" dirty="0">
                <a:latin typeface="+mj-lt"/>
              </a:rPr>
              <a:t>Work is a necessary evil</a:t>
            </a:r>
          </a:p>
          <a:p>
            <a:r>
              <a:rPr lang="en-US" sz="4000" dirty="0">
                <a:latin typeface="+mj-lt"/>
              </a:rPr>
              <a:t>Work is harmful</a:t>
            </a:r>
          </a:p>
          <a:p>
            <a:r>
              <a:rPr lang="en-US" sz="4000" dirty="0">
                <a:latin typeface="+mj-lt"/>
              </a:rPr>
              <a:t>Work never ends</a:t>
            </a:r>
          </a:p>
        </p:txBody>
      </p:sp>
      <p:sp>
        <p:nvSpPr>
          <p:cNvPr id="5" name="TextBox 4">
            <a:extLst>
              <a:ext uri="{FF2B5EF4-FFF2-40B4-BE49-F238E27FC236}">
                <a16:creationId xmlns:a16="http://schemas.microsoft.com/office/drawing/2014/main" id="{25F8FF9A-D822-A944-8B01-74BFCF5F6864}"/>
              </a:ext>
            </a:extLst>
          </p:cNvPr>
          <p:cNvSpPr txBox="1"/>
          <p:nvPr/>
        </p:nvSpPr>
        <p:spPr>
          <a:xfrm>
            <a:off x="1005840" y="2361071"/>
            <a:ext cx="12113812" cy="1554272"/>
          </a:xfrm>
          <a:prstGeom prst="rect">
            <a:avLst/>
          </a:prstGeom>
          <a:noFill/>
        </p:spPr>
        <p:txBody>
          <a:bodyPr wrap="square" rtlCol="0">
            <a:spAutoFit/>
          </a:bodyPr>
          <a:lstStyle/>
          <a:p>
            <a:pPr marL="762000" indent="-742950">
              <a:buFont typeface="+mj-lt"/>
              <a:buAutoNum type="arabicPeriod" startAt="3"/>
            </a:pPr>
            <a:r>
              <a:rPr lang="en-US" sz="4000" dirty="0">
                <a:latin typeface="+mj-lt"/>
              </a:rPr>
              <a:t>Our modern culture gives us a </a:t>
            </a:r>
            <a:r>
              <a:rPr lang="en-US" sz="4000" b="1" u="sng" dirty="0">
                <a:latin typeface="+mj-lt"/>
              </a:rPr>
              <a:t>confusing</a:t>
            </a:r>
            <a:r>
              <a:rPr lang="en-US" sz="4000" dirty="0">
                <a:latin typeface="+mj-lt"/>
              </a:rPr>
              <a:t> vision for the purpose of work. It tells us:</a:t>
            </a:r>
          </a:p>
          <a:p>
            <a:endParaRPr lang="en-US" dirty="0"/>
          </a:p>
        </p:txBody>
      </p:sp>
    </p:spTree>
    <p:extLst>
      <p:ext uri="{BB962C8B-B14F-4D97-AF65-F5344CB8AC3E}">
        <p14:creationId xmlns:p14="http://schemas.microsoft.com/office/powerpoint/2010/main" val="146201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5" name="TextBox 4">
            <a:extLst>
              <a:ext uri="{FF2B5EF4-FFF2-40B4-BE49-F238E27FC236}">
                <a16:creationId xmlns:a16="http://schemas.microsoft.com/office/drawing/2014/main" id="{25F8FF9A-D822-A944-8B01-74BFCF5F6864}"/>
              </a:ext>
            </a:extLst>
          </p:cNvPr>
          <p:cNvSpPr txBox="1"/>
          <p:nvPr/>
        </p:nvSpPr>
        <p:spPr>
          <a:xfrm>
            <a:off x="1005840" y="2361071"/>
            <a:ext cx="12113812" cy="2554545"/>
          </a:xfrm>
          <a:prstGeom prst="rect">
            <a:avLst/>
          </a:prstGeom>
          <a:noFill/>
        </p:spPr>
        <p:txBody>
          <a:bodyPr wrap="square" rtlCol="0">
            <a:spAutoFit/>
          </a:bodyPr>
          <a:lstStyle/>
          <a:p>
            <a:pPr marL="762000" indent="-742950">
              <a:buFont typeface="+mj-lt"/>
              <a:buAutoNum type="arabicPeriod" startAt="4"/>
            </a:pPr>
            <a:r>
              <a:rPr lang="en-US" sz="4000" dirty="0">
                <a:latin typeface="+mj-lt"/>
              </a:rPr>
              <a:t>We need to replace the culture’s self-centered vision for work with God’s </a:t>
            </a:r>
            <a:r>
              <a:rPr lang="en-US" sz="4000" b="1" u="sng" dirty="0">
                <a:latin typeface="+mj-lt"/>
              </a:rPr>
              <a:t>other-centered</a:t>
            </a:r>
            <a:r>
              <a:rPr lang="en-US" sz="4000" dirty="0">
                <a:latin typeface="+mj-lt"/>
              </a:rPr>
              <a:t> vision for work – to glorify him and to serve others. Only God’s design for work will truly </a:t>
            </a:r>
            <a:r>
              <a:rPr lang="en-US" sz="4000" b="1" u="sng" dirty="0">
                <a:latin typeface="+mj-lt"/>
              </a:rPr>
              <a:t>satisfy</a:t>
            </a:r>
            <a:r>
              <a:rPr lang="en-US" sz="4000" dirty="0">
                <a:latin typeface="+mj-lt"/>
              </a:rPr>
              <a:t> us.</a:t>
            </a:r>
          </a:p>
        </p:txBody>
      </p:sp>
    </p:spTree>
    <p:extLst>
      <p:ext uri="{BB962C8B-B14F-4D97-AF65-F5344CB8AC3E}">
        <p14:creationId xmlns:p14="http://schemas.microsoft.com/office/powerpoint/2010/main" val="234696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7" name="Content Placeholder 6"/>
          <p:cNvSpPr>
            <a:spLocks noGrp="1"/>
          </p:cNvSpPr>
          <p:nvPr>
            <p:ph idx="1"/>
          </p:nvPr>
        </p:nvSpPr>
        <p:spPr/>
        <p:txBody>
          <a:bodyPr>
            <a:noAutofit/>
          </a:bodyPr>
          <a:lstStyle/>
          <a:p>
            <a:pPr marL="0" indent="0" algn="ctr">
              <a:spcAft>
                <a:spcPts val="1728"/>
              </a:spcAft>
              <a:buNone/>
            </a:pPr>
            <a:r>
              <a:rPr lang="en-US" sz="4000" dirty="0">
                <a:latin typeface="+mj-lt"/>
              </a:rPr>
              <a:t>“All human work is not merely a job but a </a:t>
            </a:r>
            <a:r>
              <a:rPr lang="en-US" sz="4000" i="1" dirty="0">
                <a:latin typeface="+mj-lt"/>
              </a:rPr>
              <a:t>calling</a:t>
            </a:r>
            <a:r>
              <a:rPr lang="en-US" sz="4000" dirty="0">
                <a:latin typeface="+mj-lt"/>
              </a:rPr>
              <a:t>. Our work can be a calling only if it is reimagined as a mission of service to something beyond merely our own interests</a:t>
            </a:r>
            <a:r>
              <a:rPr lang="mr-IN" sz="4000" dirty="0">
                <a:latin typeface="+mj-lt"/>
              </a:rPr>
              <a:t>…</a:t>
            </a:r>
            <a:r>
              <a:rPr lang="en-US" sz="4000" dirty="0">
                <a:latin typeface="+mj-lt"/>
              </a:rPr>
              <a:t>thinking of work mainly as a means of self-fulfillment and self-realization slowly crushes a person and undermines society itself.”</a:t>
            </a:r>
          </a:p>
          <a:p>
            <a:pPr marL="0" indent="0" algn="ctr">
              <a:spcAft>
                <a:spcPts val="1728"/>
              </a:spcAft>
              <a:buNone/>
            </a:pPr>
            <a:r>
              <a:rPr lang="en-US" sz="4000" i="1" dirty="0">
                <a:latin typeface="+mj-lt"/>
              </a:rPr>
              <a:t>Tim Keller – Every Good Endeavor</a:t>
            </a:r>
            <a:endParaRPr lang="en-US" sz="4000" dirty="0">
              <a:latin typeface="+mj-lt"/>
            </a:endParaRPr>
          </a:p>
          <a:p>
            <a:pPr marL="0" indent="0">
              <a:spcAft>
                <a:spcPts val="1728"/>
              </a:spcAft>
              <a:buNone/>
            </a:pPr>
            <a:endParaRPr lang="en-US" sz="4000" dirty="0">
              <a:latin typeface="+mj-lt"/>
            </a:endParaRPr>
          </a:p>
        </p:txBody>
      </p:sp>
    </p:spTree>
    <p:extLst>
      <p:ext uri="{BB962C8B-B14F-4D97-AF65-F5344CB8AC3E}">
        <p14:creationId xmlns:p14="http://schemas.microsoft.com/office/powerpoint/2010/main" val="165357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5"/>
            </a:pPr>
            <a:r>
              <a:rPr lang="en-US" sz="4000" dirty="0">
                <a:latin typeface="+mj-lt"/>
              </a:rPr>
              <a:t>We are created in the </a:t>
            </a:r>
            <a:r>
              <a:rPr lang="en-US" sz="4000" b="1" u="sng" dirty="0">
                <a:latin typeface="+mj-lt"/>
              </a:rPr>
              <a:t>image</a:t>
            </a:r>
            <a:r>
              <a:rPr lang="en-US" sz="4000" dirty="0">
                <a:latin typeface="+mj-lt"/>
              </a:rPr>
              <a:t> of our God who works. Throughout the Bible God demonstrates that work is </a:t>
            </a:r>
            <a:br>
              <a:rPr lang="en-US" sz="4000" dirty="0">
                <a:latin typeface="+mj-lt"/>
              </a:rPr>
            </a:br>
            <a:r>
              <a:rPr lang="en-US" sz="4000" b="1" u="sng" dirty="0">
                <a:latin typeface="+mj-lt"/>
              </a:rPr>
              <a:t>good</a:t>
            </a:r>
            <a:r>
              <a:rPr lang="en-US" sz="4000" dirty="0">
                <a:latin typeface="+mj-lt"/>
              </a:rPr>
              <a:t> because he is always at work himself.</a:t>
            </a:r>
            <a:r>
              <a:rPr lang="en-US" sz="4000" b="1" u="sng" dirty="0">
                <a:latin typeface="+mj-lt"/>
              </a:rPr>
              <a:t> </a:t>
            </a:r>
          </a:p>
          <a:p>
            <a:pPr marL="548640" lvl="1" indent="0">
              <a:spcAft>
                <a:spcPts val="1728"/>
              </a:spcAft>
              <a:buNone/>
            </a:pPr>
            <a:endParaRPr lang="en-US" sz="3520" dirty="0">
              <a:latin typeface="+mj-lt"/>
            </a:endParaRPr>
          </a:p>
        </p:txBody>
      </p:sp>
    </p:spTree>
    <p:extLst>
      <p:ext uri="{BB962C8B-B14F-4D97-AF65-F5344CB8AC3E}">
        <p14:creationId xmlns:p14="http://schemas.microsoft.com/office/powerpoint/2010/main" val="211494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Reimagining Work</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5"/>
            </a:pPr>
            <a:r>
              <a:rPr lang="en-US" sz="4000" dirty="0">
                <a:latin typeface="+mj-lt"/>
              </a:rPr>
              <a:t>We are created in the </a:t>
            </a:r>
            <a:r>
              <a:rPr lang="en-US" sz="4000" b="1" u="sng" dirty="0">
                <a:latin typeface="+mj-lt"/>
              </a:rPr>
              <a:t>image</a:t>
            </a:r>
            <a:r>
              <a:rPr lang="en-US" sz="4000" dirty="0">
                <a:latin typeface="+mj-lt"/>
              </a:rPr>
              <a:t> of our God who works. Throughout the Bible God demonstrates that work is </a:t>
            </a:r>
            <a:br>
              <a:rPr lang="en-US" sz="4000" dirty="0">
                <a:latin typeface="+mj-lt"/>
              </a:rPr>
            </a:br>
            <a:r>
              <a:rPr lang="en-US" sz="4000" b="1" u="sng" dirty="0">
                <a:latin typeface="+mj-lt"/>
              </a:rPr>
              <a:t>good</a:t>
            </a:r>
            <a:r>
              <a:rPr lang="en-US" sz="4000" dirty="0">
                <a:latin typeface="+mj-lt"/>
              </a:rPr>
              <a:t> because he is always at work himself. In God’s work we see that he:</a:t>
            </a:r>
          </a:p>
          <a:p>
            <a:pPr marL="1087438" lvl="1" indent="-261938">
              <a:spcAft>
                <a:spcPts val="1728"/>
              </a:spcAft>
            </a:pPr>
            <a:r>
              <a:rPr lang="en-US" sz="4000" dirty="0">
                <a:latin typeface="+mj-lt"/>
              </a:rPr>
              <a:t>Plans</a:t>
            </a:r>
          </a:p>
          <a:p>
            <a:pPr marL="1087438" lvl="1" indent="-261938">
              <a:spcAft>
                <a:spcPts val="1728"/>
              </a:spcAft>
            </a:pPr>
            <a:r>
              <a:rPr lang="en-US" sz="4000" dirty="0">
                <a:latin typeface="+mj-lt"/>
              </a:rPr>
              <a:t>Makes things/accomplishes his goals </a:t>
            </a:r>
          </a:p>
          <a:p>
            <a:pPr marL="1087438" lvl="1" indent="-261938">
              <a:spcAft>
                <a:spcPts val="1728"/>
              </a:spcAft>
            </a:pPr>
            <a:r>
              <a:rPr lang="en-US" sz="4000" dirty="0">
                <a:latin typeface="+mj-lt"/>
              </a:rPr>
              <a:t>Preserves what he made/accomplished.</a:t>
            </a:r>
          </a:p>
          <a:p>
            <a:pPr lvl="1">
              <a:spcAft>
                <a:spcPts val="1728"/>
              </a:spcAft>
            </a:pPr>
            <a:endParaRPr lang="en-US" sz="3520" dirty="0">
              <a:latin typeface="+mj-lt"/>
            </a:endParaRPr>
          </a:p>
        </p:txBody>
      </p:sp>
    </p:spTree>
    <p:extLst>
      <p:ext uri="{BB962C8B-B14F-4D97-AF65-F5344CB8AC3E}">
        <p14:creationId xmlns:p14="http://schemas.microsoft.com/office/powerpoint/2010/main" val="7428481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3774</TotalTime>
  <Words>1454</Words>
  <Application>Microsoft Macintosh PowerPoint</Application>
  <PresentationFormat>Custom</PresentationFormat>
  <Paragraphs>99</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Uni Sans Thin CAPS</vt:lpstr>
      <vt:lpstr>Office Theme</vt:lpstr>
      <vt:lpstr>PowerPoint Presentation</vt:lpstr>
      <vt:lpstr>Reimagining Work</vt:lpstr>
      <vt:lpstr>Reimagining Work</vt:lpstr>
      <vt:lpstr>Reimagining Work</vt:lpstr>
      <vt:lpstr>Reimagining Work</vt:lpstr>
      <vt:lpstr>Reimagining Work</vt:lpstr>
      <vt:lpstr>Reimagining Work</vt:lpstr>
      <vt:lpstr>Reimagining Work</vt:lpstr>
      <vt:lpstr>Reimagining Work</vt:lpstr>
      <vt:lpstr>Reimagining Work</vt:lpstr>
      <vt:lpstr>Reimagining Work</vt:lpstr>
      <vt:lpstr>A God Who Works</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Finn</dc:creator>
  <cp:lastModifiedBy>Jim Hudson</cp:lastModifiedBy>
  <cp:revision>110</cp:revision>
  <cp:lastPrinted>2017-10-10T19:20:22Z</cp:lastPrinted>
  <dcterms:created xsi:type="dcterms:W3CDTF">2017-09-11T16:28:00Z</dcterms:created>
  <dcterms:modified xsi:type="dcterms:W3CDTF">2022-02-21T21:01:56Z</dcterms:modified>
</cp:coreProperties>
</file>