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3"/>
  </p:notesMasterIdLst>
  <p:handoutMasterIdLst>
    <p:handoutMasterId r:id="rId104"/>
  </p:handoutMasterIdLst>
  <p:sldIdLst>
    <p:sldId id="297" r:id="rId2"/>
    <p:sldId id="299" r:id="rId3"/>
    <p:sldId id="302" r:id="rId4"/>
    <p:sldId id="303" r:id="rId5"/>
    <p:sldId id="309" r:id="rId6"/>
    <p:sldId id="305" r:id="rId7"/>
    <p:sldId id="308" r:id="rId8"/>
    <p:sldId id="307"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 id="344" r:id="rId44"/>
    <p:sldId id="345" r:id="rId45"/>
    <p:sldId id="346" r:id="rId46"/>
    <p:sldId id="347" r:id="rId47"/>
    <p:sldId id="348" r:id="rId48"/>
    <p:sldId id="349" r:id="rId49"/>
    <p:sldId id="350" r:id="rId50"/>
    <p:sldId id="351" r:id="rId51"/>
    <p:sldId id="352" r:id="rId52"/>
    <p:sldId id="353" r:id="rId53"/>
    <p:sldId id="354" r:id="rId54"/>
    <p:sldId id="355" r:id="rId55"/>
    <p:sldId id="356" r:id="rId56"/>
    <p:sldId id="357" r:id="rId57"/>
    <p:sldId id="358" r:id="rId58"/>
    <p:sldId id="359" r:id="rId59"/>
    <p:sldId id="360" r:id="rId60"/>
    <p:sldId id="361" r:id="rId61"/>
    <p:sldId id="362" r:id="rId62"/>
    <p:sldId id="363" r:id="rId63"/>
    <p:sldId id="364" r:id="rId64"/>
    <p:sldId id="365" r:id="rId65"/>
    <p:sldId id="366" r:id="rId66"/>
    <p:sldId id="367" r:id="rId67"/>
    <p:sldId id="368" r:id="rId68"/>
    <p:sldId id="369" r:id="rId69"/>
    <p:sldId id="370" r:id="rId70"/>
    <p:sldId id="371" r:id="rId71"/>
    <p:sldId id="372" r:id="rId72"/>
    <p:sldId id="373" r:id="rId73"/>
    <p:sldId id="374" r:id="rId74"/>
    <p:sldId id="375" r:id="rId75"/>
    <p:sldId id="376" r:id="rId76"/>
    <p:sldId id="377" r:id="rId77"/>
    <p:sldId id="378" r:id="rId78"/>
    <p:sldId id="379" r:id="rId79"/>
    <p:sldId id="380" r:id="rId80"/>
    <p:sldId id="381" r:id="rId81"/>
    <p:sldId id="382" r:id="rId82"/>
    <p:sldId id="383" r:id="rId83"/>
    <p:sldId id="384" r:id="rId84"/>
    <p:sldId id="385" r:id="rId85"/>
    <p:sldId id="386" r:id="rId86"/>
    <p:sldId id="387" r:id="rId87"/>
    <p:sldId id="388" r:id="rId88"/>
    <p:sldId id="389" r:id="rId89"/>
    <p:sldId id="390" r:id="rId90"/>
    <p:sldId id="391" r:id="rId91"/>
    <p:sldId id="392" r:id="rId92"/>
    <p:sldId id="393" r:id="rId93"/>
    <p:sldId id="394" r:id="rId94"/>
    <p:sldId id="395" r:id="rId95"/>
    <p:sldId id="396" r:id="rId96"/>
    <p:sldId id="397" r:id="rId97"/>
    <p:sldId id="398" r:id="rId98"/>
    <p:sldId id="399" r:id="rId99"/>
    <p:sldId id="400" r:id="rId100"/>
    <p:sldId id="401" r:id="rId101"/>
    <p:sldId id="402" r:id="rId10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10"/>
    <p:restoredTop sz="89917" autoAdjust="0"/>
  </p:normalViewPr>
  <p:slideViewPr>
    <p:cSldViewPr snapToGrid="0" snapToObjects="1">
      <p:cViewPr varScale="1">
        <p:scale>
          <a:sx n="144" d="100"/>
          <a:sy n="144" d="100"/>
        </p:scale>
        <p:origin x="664"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notesMaster" Target="notesMasters/notesMaster1.xml"/><Relationship Id="rId104" Type="http://schemas.openxmlformats.org/officeDocument/2006/relationships/handoutMaster" Target="handoutMasters/handoutMaster1.xml"/><Relationship Id="rId105" Type="http://schemas.openxmlformats.org/officeDocument/2006/relationships/presProps" Target="presProps.xml"/><Relationship Id="rId106" Type="http://schemas.openxmlformats.org/officeDocument/2006/relationships/viewProps" Target="viewProps.xml"/><Relationship Id="rId10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92361B-846B-6140-A5D5-AD22EEEDA28C}" type="datetimeFigureOut">
              <a:rPr lang="en-US" smtClean="0"/>
              <a:t>10/10/17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1C9735-3407-1340-820D-05C005A8985C}" type="slidenum">
              <a:rPr lang="en-US" smtClean="0"/>
              <a:t>‹#›</a:t>
            </a:fld>
            <a:endParaRPr lang="en-US"/>
          </a:p>
        </p:txBody>
      </p:sp>
    </p:spTree>
    <p:extLst>
      <p:ext uri="{BB962C8B-B14F-4D97-AF65-F5344CB8AC3E}">
        <p14:creationId xmlns:p14="http://schemas.microsoft.com/office/powerpoint/2010/main" val="3883055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6F1F1B-CAD9-AB4A-9C6B-232A9D2692C8}" type="datetimeFigureOut">
              <a:rPr lang="en-US" smtClean="0"/>
              <a:t>10/10/17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22478-1EF9-9949-BDF3-FEA9571E897D}" type="slidenum">
              <a:rPr lang="en-US" smtClean="0"/>
              <a:t>‹#›</a:t>
            </a:fld>
            <a:endParaRPr lang="en-US"/>
          </a:p>
        </p:txBody>
      </p:sp>
    </p:spTree>
    <p:extLst>
      <p:ext uri="{BB962C8B-B14F-4D97-AF65-F5344CB8AC3E}">
        <p14:creationId xmlns:p14="http://schemas.microsoft.com/office/powerpoint/2010/main" val="34023559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 Id="rId3" Type="http://schemas.openxmlformats.org/officeDocument/2006/relationships/hyperlink" Target="https://ref.ly/logosres/esv;ref=BibleESV.Je2.13;off=4;ctx=ares_the_Lord,_$0A_13$C2$A0~_for_my_people_have_" TargetMode="Externa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 Id="rId3" Type="http://schemas.openxmlformats.org/officeDocument/2006/relationships/hyperlink" Target="https://ref.ly/logosres/esv;ref=BibleESV.Job1.13;off=40;ctx=operty_and_Children$0A~13$C2$A0$E2$80$A2Now_there_was_a_"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a:t>
            </a:r>
            <a:r>
              <a:rPr lang="en-US" baseline="0" dirty="0"/>
              <a:t> stage for Renew.</a:t>
            </a:r>
          </a:p>
          <a:p>
            <a:endParaRPr lang="en-US" baseline="0" dirty="0"/>
          </a:p>
          <a:p>
            <a:r>
              <a:rPr lang="en-US" baseline="0" dirty="0"/>
              <a:t>Different models for change:</a:t>
            </a:r>
          </a:p>
          <a:p>
            <a:endParaRPr lang="en-US" baseline="0" dirty="0"/>
          </a:p>
          <a:p>
            <a:r>
              <a:rPr lang="en-US" baseline="0" dirty="0"/>
              <a:t>Moralistic</a:t>
            </a:r>
          </a:p>
          <a:p>
            <a:endParaRPr lang="en-US" baseline="0" dirty="0"/>
          </a:p>
          <a:p>
            <a:r>
              <a:rPr lang="en-US" baseline="0" dirty="0"/>
              <a:t>Therapeutic</a:t>
            </a:r>
          </a:p>
          <a:p>
            <a:endParaRPr lang="en-US" baseline="0" dirty="0"/>
          </a:p>
          <a:p>
            <a:r>
              <a:rPr lang="en-US" baseline="0" dirty="0"/>
              <a:t>Let Go, Let God</a:t>
            </a:r>
          </a:p>
          <a:p>
            <a:endParaRPr lang="en-US" baseline="0" dirty="0"/>
          </a:p>
          <a:p>
            <a:r>
              <a:rPr lang="en-US" baseline="0" dirty="0"/>
              <a:t>The Gospel: Good News about Jesus Christ</a:t>
            </a:r>
            <a:r>
              <a:rPr lang="is-IS" baseline="0" dirty="0"/>
              <a:t>…</a:t>
            </a:r>
            <a:r>
              <a:rPr lang="en-US" baseline="0" dirty="0"/>
              <a:t>but before we have good news, we have to accept the bad news.</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1</a:t>
            </a:fld>
            <a:endParaRPr lang="en-US"/>
          </a:p>
        </p:txBody>
      </p:sp>
    </p:spTree>
    <p:extLst>
      <p:ext uri="{BB962C8B-B14F-4D97-AF65-F5344CB8AC3E}">
        <p14:creationId xmlns:p14="http://schemas.microsoft.com/office/powerpoint/2010/main" val="54371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10</a:t>
            </a:fld>
            <a:endParaRPr lang="en-US"/>
          </a:p>
        </p:txBody>
      </p:sp>
    </p:spTree>
    <p:extLst>
      <p:ext uri="{BB962C8B-B14F-4D97-AF65-F5344CB8AC3E}">
        <p14:creationId xmlns:p14="http://schemas.microsoft.com/office/powerpoint/2010/main" val="1853731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Morality-based</a:t>
            </a:r>
          </a:p>
          <a:p>
            <a:pPr lvl="1"/>
            <a:r>
              <a:rPr lang="en-US" sz="1200" kern="1200" dirty="0">
                <a:solidFill>
                  <a:schemeClr val="tx1"/>
                </a:solidFill>
                <a:effectLst/>
                <a:latin typeface="+mn-lt"/>
                <a:ea typeface="+mn-ea"/>
                <a:cs typeface="+mn-cs"/>
              </a:rPr>
              <a:t>Discipleship content focuses on </a:t>
            </a:r>
            <a:r>
              <a:rPr lang="en-US" sz="1200" u="sng" kern="1200" dirty="0">
                <a:solidFill>
                  <a:schemeClr val="tx1"/>
                </a:solidFill>
                <a:effectLst/>
                <a:latin typeface="+mn-lt"/>
                <a:ea typeface="+mn-ea"/>
                <a:cs typeface="+mn-cs"/>
              </a:rPr>
              <a:t>expectations</a:t>
            </a:r>
            <a:r>
              <a:rPr lang="en-US" sz="1200" kern="1200" dirty="0">
                <a:solidFill>
                  <a:schemeClr val="tx1"/>
                </a:solidFill>
                <a:effectLst/>
                <a:latin typeface="+mn-lt"/>
                <a:ea typeface="+mn-ea"/>
                <a:cs typeface="+mn-cs"/>
              </a:rPr>
              <a:t> and </a:t>
            </a:r>
            <a:r>
              <a:rPr lang="en-US" sz="1200" u="sng" kern="1200" dirty="0">
                <a:solidFill>
                  <a:schemeClr val="tx1"/>
                </a:solidFill>
                <a:effectLst/>
                <a:latin typeface="+mn-lt"/>
                <a:ea typeface="+mn-ea"/>
                <a:cs typeface="+mn-cs"/>
              </a:rPr>
              <a:t>effort</a:t>
            </a:r>
            <a:r>
              <a:rPr lang="en-US" sz="1200" kern="1200" dirty="0">
                <a:solidFill>
                  <a:schemeClr val="tx1"/>
                </a:solidFill>
                <a:effectLst/>
                <a:latin typeface="+mn-lt"/>
                <a:ea typeface="+mn-ea"/>
                <a:cs typeface="+mn-cs"/>
              </a:rPr>
              <a:t>.</a:t>
            </a:r>
          </a:p>
          <a:p>
            <a:pPr lvl="1"/>
            <a:r>
              <a:rPr lang="en-US" sz="1200" kern="1200" dirty="0">
                <a:solidFill>
                  <a:schemeClr val="tx1"/>
                </a:solidFill>
                <a:effectLst/>
                <a:latin typeface="+mn-lt"/>
                <a:ea typeface="+mn-ea"/>
                <a:cs typeface="+mn-cs"/>
              </a:rPr>
              <a:t>Progress is measured by </a:t>
            </a:r>
            <a:r>
              <a:rPr lang="en-US" sz="1200" u="sng" kern="1200" dirty="0">
                <a:solidFill>
                  <a:schemeClr val="tx1"/>
                </a:solidFill>
                <a:effectLst/>
                <a:latin typeface="+mn-lt"/>
                <a:ea typeface="+mn-ea"/>
                <a:cs typeface="+mn-cs"/>
              </a:rPr>
              <a:t>performance</a:t>
            </a:r>
            <a:r>
              <a:rPr lang="en-US" sz="1200" kern="1200" dirty="0">
                <a:solidFill>
                  <a:schemeClr val="tx1"/>
                </a:solidFill>
                <a:effectLst/>
                <a:latin typeface="+mn-lt"/>
                <a:ea typeface="+mn-ea"/>
                <a:cs typeface="+mn-cs"/>
              </a:rPr>
              <a:t>.</a:t>
            </a:r>
          </a:p>
          <a:p>
            <a:pPr lvl="1"/>
            <a:r>
              <a:rPr lang="en-US" sz="1200" kern="1200" dirty="0">
                <a:solidFill>
                  <a:schemeClr val="tx1"/>
                </a:solidFill>
                <a:effectLst/>
                <a:latin typeface="+mn-lt"/>
                <a:ea typeface="+mn-ea"/>
                <a:cs typeface="+mn-cs"/>
              </a:rPr>
              <a:t>The role of disciple-maker is to be a </a:t>
            </a:r>
            <a:r>
              <a:rPr lang="en-US" sz="1200" u="sng" kern="1200" dirty="0">
                <a:solidFill>
                  <a:schemeClr val="tx1"/>
                </a:solidFill>
                <a:effectLst/>
                <a:latin typeface="+mn-lt"/>
                <a:ea typeface="+mn-ea"/>
                <a:cs typeface="+mn-cs"/>
              </a:rPr>
              <a:t>parent or coach</a:t>
            </a:r>
            <a:r>
              <a:rPr lang="en-US" sz="1200" kern="1200" dirty="0">
                <a:solidFill>
                  <a:schemeClr val="tx1"/>
                </a:solidFill>
                <a:effectLst/>
                <a:latin typeface="+mn-lt"/>
                <a:ea typeface="+mn-ea"/>
                <a:cs typeface="+mn-cs"/>
              </a:rPr>
              <a:t>.</a:t>
            </a:r>
          </a:p>
          <a:p>
            <a:pPr lvl="0"/>
            <a:r>
              <a:rPr lang="en-US" sz="1200" kern="1200" dirty="0">
                <a:solidFill>
                  <a:schemeClr val="tx1"/>
                </a:solidFill>
                <a:effectLst/>
                <a:latin typeface="+mn-lt"/>
                <a:ea typeface="+mn-ea"/>
                <a:cs typeface="+mn-cs"/>
              </a:rPr>
              <a:t>Therapeutic</a:t>
            </a:r>
          </a:p>
          <a:p>
            <a:pPr lvl="1"/>
            <a:r>
              <a:rPr lang="en-US" sz="1200" kern="1200" dirty="0">
                <a:solidFill>
                  <a:schemeClr val="tx1"/>
                </a:solidFill>
                <a:effectLst/>
                <a:latin typeface="+mn-lt"/>
                <a:ea typeface="+mn-ea"/>
                <a:cs typeface="+mn-cs"/>
              </a:rPr>
              <a:t>Discipleship content focuses on gaining </a:t>
            </a:r>
            <a:r>
              <a:rPr lang="en-US" sz="1200" u="sng" kern="1200" dirty="0">
                <a:solidFill>
                  <a:schemeClr val="tx1"/>
                </a:solidFill>
                <a:effectLst/>
                <a:latin typeface="+mn-lt"/>
                <a:ea typeface="+mn-ea"/>
                <a:cs typeface="+mn-cs"/>
              </a:rPr>
              <a:t>insight</a:t>
            </a:r>
            <a:r>
              <a:rPr lang="en-US" sz="1200" kern="1200" dirty="0">
                <a:solidFill>
                  <a:schemeClr val="tx1"/>
                </a:solidFill>
                <a:effectLst/>
                <a:latin typeface="+mn-lt"/>
                <a:ea typeface="+mn-ea"/>
                <a:cs typeface="+mn-cs"/>
              </a:rPr>
              <a:t> and </a:t>
            </a:r>
            <a:r>
              <a:rPr lang="en-US" sz="1200" u="sng" kern="1200" dirty="0">
                <a:solidFill>
                  <a:schemeClr val="tx1"/>
                </a:solidFill>
                <a:effectLst/>
                <a:latin typeface="+mn-lt"/>
                <a:ea typeface="+mn-ea"/>
                <a:cs typeface="+mn-cs"/>
              </a:rPr>
              <a:t>wounds</a:t>
            </a:r>
            <a:r>
              <a:rPr lang="en-US" sz="1200" kern="1200" dirty="0">
                <a:solidFill>
                  <a:schemeClr val="tx1"/>
                </a:solidFill>
                <a:effectLst/>
                <a:latin typeface="+mn-lt"/>
                <a:ea typeface="+mn-ea"/>
                <a:cs typeface="+mn-cs"/>
              </a:rPr>
              <a:t>.</a:t>
            </a:r>
          </a:p>
          <a:p>
            <a:pPr lvl="1"/>
            <a:r>
              <a:rPr lang="en-US" sz="1200" kern="1200" dirty="0">
                <a:solidFill>
                  <a:schemeClr val="tx1"/>
                </a:solidFill>
                <a:effectLst/>
                <a:latin typeface="+mn-lt"/>
                <a:ea typeface="+mn-ea"/>
                <a:cs typeface="+mn-cs"/>
              </a:rPr>
              <a:t>Progress is measured by </a:t>
            </a:r>
            <a:r>
              <a:rPr lang="en-US" sz="1200" u="sng" kern="1200" dirty="0">
                <a:solidFill>
                  <a:schemeClr val="tx1"/>
                </a:solidFill>
                <a:effectLst/>
                <a:latin typeface="+mn-lt"/>
                <a:ea typeface="+mn-ea"/>
                <a:cs typeface="+mn-cs"/>
              </a:rPr>
              <a:t>self-awareness</a:t>
            </a:r>
            <a:r>
              <a:rPr lang="en-US" sz="1200" kern="1200" dirty="0">
                <a:solidFill>
                  <a:schemeClr val="tx1"/>
                </a:solidFill>
                <a:effectLst/>
                <a:latin typeface="+mn-lt"/>
                <a:ea typeface="+mn-ea"/>
                <a:cs typeface="+mn-cs"/>
              </a:rPr>
              <a:t>.</a:t>
            </a:r>
          </a:p>
          <a:p>
            <a:pPr lvl="1"/>
            <a:r>
              <a:rPr lang="en-US" sz="1200" kern="1200" dirty="0">
                <a:solidFill>
                  <a:schemeClr val="tx1"/>
                </a:solidFill>
                <a:effectLst/>
                <a:latin typeface="+mn-lt"/>
                <a:ea typeface="+mn-ea"/>
                <a:cs typeface="+mn-cs"/>
              </a:rPr>
              <a:t>The role of disciple-maker is to be a “</a:t>
            </a:r>
            <a:r>
              <a:rPr lang="en-US" sz="1200" u="sng" kern="1200" dirty="0">
                <a:solidFill>
                  <a:schemeClr val="tx1"/>
                </a:solidFill>
                <a:effectLst/>
                <a:latin typeface="+mn-lt"/>
                <a:ea typeface="+mn-ea"/>
                <a:cs typeface="+mn-cs"/>
              </a:rPr>
              <a:t>fixer</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Morality-based and therapeutic approaches include biblical concepts, but they are incomplete.</a:t>
            </a:r>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11</a:t>
            </a:fld>
            <a:endParaRPr lang="en-US"/>
          </a:p>
        </p:txBody>
      </p:sp>
    </p:spTree>
    <p:extLst>
      <p:ext uri="{BB962C8B-B14F-4D97-AF65-F5344CB8AC3E}">
        <p14:creationId xmlns:p14="http://schemas.microsoft.com/office/powerpoint/2010/main" val="2061347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13</a:t>
            </a:fld>
            <a:endParaRPr lang="en-US"/>
          </a:p>
        </p:txBody>
      </p:sp>
    </p:spTree>
    <p:extLst>
      <p:ext uri="{BB962C8B-B14F-4D97-AF65-F5344CB8AC3E}">
        <p14:creationId xmlns:p14="http://schemas.microsoft.com/office/powerpoint/2010/main" val="1263764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26 And I will give you a new heart, and a new spirit I will put within you. And I will remove the heart of stone from your flesh and give you a heart of flesh.</a:t>
            </a:r>
          </a:p>
          <a:p>
            <a:r>
              <a:rPr lang="en-US" dirty="0"/>
              <a:t>27 And I will put my Spirit within you, and cause you to walk in my statutes and be careful to obey my rules.</a:t>
            </a:r>
          </a:p>
          <a:p>
            <a:r>
              <a:rPr lang="en-US" dirty="0"/>
              <a:t>Ezekiel 36:26-27</a:t>
            </a:r>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14</a:t>
            </a:fld>
            <a:endParaRPr lang="en-US"/>
          </a:p>
        </p:txBody>
      </p:sp>
    </p:spTree>
    <p:extLst>
      <p:ext uri="{BB962C8B-B14F-4D97-AF65-F5344CB8AC3E}">
        <p14:creationId xmlns:p14="http://schemas.microsoft.com/office/powerpoint/2010/main" val="2114453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lot about the Gospel packed into this short verse. First, God takes </a:t>
            </a:r>
          </a:p>
          <a:p>
            <a:r>
              <a:rPr lang="en-US" dirty="0"/>
              <a:t>the initiative on our behalf to save us; he acts “for our sake.” God is the one who </a:t>
            </a:r>
          </a:p>
          <a:p>
            <a:r>
              <a:rPr lang="en-US" dirty="0"/>
              <a:t>graciously saves us, without us earning it in any way. How does he save us? </a:t>
            </a:r>
          </a:p>
          <a:p>
            <a:endParaRPr lang="en-US" dirty="0"/>
          </a:p>
          <a:p>
            <a:r>
              <a:rPr lang="en-US" dirty="0"/>
              <a:t>Through the atoning death of Christ on the cross. (Atonement is a term you may </a:t>
            </a:r>
          </a:p>
          <a:p>
            <a:r>
              <a:rPr lang="en-US" dirty="0"/>
              <a:t>hear from time to time. It simply means that Jesus died in your place to satisfy God’s </a:t>
            </a:r>
          </a:p>
          <a:p>
            <a:r>
              <a:rPr lang="en-US" dirty="0"/>
              <a:t>just demands that your sin be punished.) God places our sin on a sinless Christ, and </a:t>
            </a:r>
          </a:p>
          <a:p>
            <a:r>
              <a:rPr lang="en-US" dirty="0"/>
              <a:t>gives us the righteousness of Christ in return. That righteousness of Christ comes </a:t>
            </a:r>
          </a:p>
          <a:p>
            <a:r>
              <a:rPr lang="en-US" dirty="0"/>
              <a:t>about because we are now “in Christ,” which is just a theological way of saying that </a:t>
            </a:r>
          </a:p>
          <a:p>
            <a:r>
              <a:rPr lang="en-US" dirty="0"/>
              <a:t>the Holy Spirit now lives in us, joining us to Christ and applying all of the benefits of </a:t>
            </a:r>
          </a:p>
          <a:p>
            <a:r>
              <a:rPr lang="en-US" dirty="0"/>
              <a:t>the Gospel to us. If you have faith in this wonderful Gospel, then the Apostle Peter </a:t>
            </a:r>
          </a:p>
          <a:p>
            <a:r>
              <a:rPr lang="en-US" dirty="0"/>
              <a:t>says that everything you need for life and Godliness has now been given to you (2 </a:t>
            </a:r>
          </a:p>
          <a:p>
            <a:r>
              <a:rPr lang="en-US" dirty="0"/>
              <a:t>Peter 1:3). God’s grace, the most powerful force in the universe, is now available to </a:t>
            </a:r>
          </a:p>
          <a:p>
            <a:r>
              <a:rPr lang="en-US" dirty="0"/>
              <a:t>you. </a:t>
            </a:r>
          </a:p>
          <a:p>
            <a:endParaRPr lang="en-US" dirty="0"/>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15</a:t>
            </a:fld>
            <a:endParaRPr lang="en-US"/>
          </a:p>
        </p:txBody>
      </p:sp>
    </p:spTree>
    <p:extLst>
      <p:ext uri="{BB962C8B-B14F-4D97-AF65-F5344CB8AC3E}">
        <p14:creationId xmlns:p14="http://schemas.microsoft.com/office/powerpoint/2010/main" val="1837650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 and what is the immeasurable greatness of his power toward us who believe, according to the working of his great might</a:t>
            </a:r>
          </a:p>
          <a:p>
            <a:r>
              <a:rPr lang="en-US" dirty="0"/>
              <a:t>20 that he worked in Christ when he raised him from the dead and seated him at his right hand in the heavenly places,</a:t>
            </a:r>
          </a:p>
          <a:p>
            <a:r>
              <a:rPr lang="en-US" dirty="0"/>
              <a:t>Ephesians 1:19-20</a:t>
            </a:r>
          </a:p>
          <a:p>
            <a:endParaRPr lang="en-US" dirty="0"/>
          </a:p>
          <a:p>
            <a:r>
              <a:rPr lang="en-US" dirty="0"/>
              <a:t>For I am not ashamed of the gospel, for it is the power of God for salvation to everyone who believes, to the Jew first and also to the Greek. Romans 1:16</a:t>
            </a:r>
          </a:p>
          <a:p>
            <a:endParaRPr lang="en-US" dirty="0"/>
          </a:p>
          <a:p>
            <a:endParaRPr lang="en-US" dirty="0"/>
          </a:p>
          <a:p>
            <a:r>
              <a:rPr lang="en-US" dirty="0"/>
              <a:t>But none of this is true for you or me apart from our personal, trusting faith in the </a:t>
            </a:r>
          </a:p>
          <a:p>
            <a:r>
              <a:rPr lang="en-US" dirty="0"/>
              <a:t>Gospel. It is one thing to believe intellectually that a rope can hold your weight. It is </a:t>
            </a:r>
          </a:p>
          <a:p>
            <a:r>
              <a:rPr lang="en-US" dirty="0"/>
              <a:t>faith to tie that rope around your waist and repel off a cliff. Too many of us have a </a:t>
            </a:r>
          </a:p>
          <a:p>
            <a:r>
              <a:rPr lang="en-US" dirty="0"/>
              <a:t>religious, informational understanding of the Gospel, but we do not have faith in </a:t>
            </a:r>
          </a:p>
          <a:p>
            <a:r>
              <a:rPr lang="en-US" dirty="0"/>
              <a:t>it. We may think we have enough faith to be saved from hell, but doubt God’s power </a:t>
            </a:r>
          </a:p>
          <a:p>
            <a:r>
              <a:rPr lang="en-US" dirty="0"/>
              <a:t>to fight against sin in this life. But here is the terrifying truth: That type of faith has </a:t>
            </a:r>
          </a:p>
          <a:p>
            <a:r>
              <a:rPr lang="en-US" dirty="0"/>
              <a:t>no power at all. It cannot help us in this life, and it will not save us from hell after </a:t>
            </a:r>
          </a:p>
          <a:p>
            <a:r>
              <a:rPr lang="en-US" dirty="0"/>
              <a:t>this life. </a:t>
            </a:r>
          </a:p>
        </p:txBody>
      </p:sp>
      <p:sp>
        <p:nvSpPr>
          <p:cNvPr id="4" name="Slide Number Placeholder 3"/>
          <p:cNvSpPr>
            <a:spLocks noGrp="1"/>
          </p:cNvSpPr>
          <p:nvPr>
            <p:ph type="sldNum" sz="quarter" idx="10"/>
          </p:nvPr>
        </p:nvSpPr>
        <p:spPr/>
        <p:txBody>
          <a:bodyPr/>
          <a:lstStyle/>
          <a:p>
            <a:fld id="{8FA22478-1EF9-9949-BDF3-FEA9571E897D}" type="slidenum">
              <a:rPr lang="en-US" smtClean="0"/>
              <a:t>17</a:t>
            </a:fld>
            <a:endParaRPr lang="en-US"/>
          </a:p>
        </p:txBody>
      </p:sp>
    </p:spTree>
    <p:extLst>
      <p:ext uri="{BB962C8B-B14F-4D97-AF65-F5344CB8AC3E}">
        <p14:creationId xmlns:p14="http://schemas.microsoft.com/office/powerpoint/2010/main" val="466657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James 2:19</a:t>
            </a:r>
          </a:p>
        </p:txBody>
      </p:sp>
      <p:sp>
        <p:nvSpPr>
          <p:cNvPr id="4" name="Slide Number Placeholder 3"/>
          <p:cNvSpPr>
            <a:spLocks noGrp="1"/>
          </p:cNvSpPr>
          <p:nvPr>
            <p:ph type="sldNum" sz="quarter" idx="10"/>
          </p:nvPr>
        </p:nvSpPr>
        <p:spPr/>
        <p:txBody>
          <a:bodyPr/>
          <a:lstStyle/>
          <a:p>
            <a:fld id="{8FA22478-1EF9-9949-BDF3-FEA9571E897D}" type="slidenum">
              <a:rPr lang="en-US" smtClean="0"/>
              <a:t>18</a:t>
            </a:fld>
            <a:endParaRPr lang="en-US"/>
          </a:p>
        </p:txBody>
      </p:sp>
    </p:spTree>
    <p:extLst>
      <p:ext uri="{BB962C8B-B14F-4D97-AF65-F5344CB8AC3E}">
        <p14:creationId xmlns:p14="http://schemas.microsoft.com/office/powerpoint/2010/main" val="921223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19</a:t>
            </a:fld>
            <a:endParaRPr lang="en-US"/>
          </a:p>
        </p:txBody>
      </p:sp>
    </p:spTree>
    <p:extLst>
      <p:ext uri="{BB962C8B-B14F-4D97-AF65-F5344CB8AC3E}">
        <p14:creationId xmlns:p14="http://schemas.microsoft.com/office/powerpoint/2010/main" val="347356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20</a:t>
            </a:fld>
            <a:endParaRPr lang="en-US"/>
          </a:p>
        </p:txBody>
      </p:sp>
    </p:spTree>
    <p:extLst>
      <p:ext uri="{BB962C8B-B14F-4D97-AF65-F5344CB8AC3E}">
        <p14:creationId xmlns:p14="http://schemas.microsoft.com/office/powerpoint/2010/main" val="2043643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21</a:t>
            </a:fld>
            <a:endParaRPr lang="en-US"/>
          </a:p>
        </p:txBody>
      </p:sp>
    </p:spTree>
    <p:extLst>
      <p:ext uri="{BB962C8B-B14F-4D97-AF65-F5344CB8AC3E}">
        <p14:creationId xmlns:p14="http://schemas.microsoft.com/office/powerpoint/2010/main" val="498226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God created man in his own image, in the image of God he created him; male and female he created them.  Genesis 1:27</a:t>
            </a:r>
          </a:p>
          <a:p>
            <a:endParaRPr lang="en-US" dirty="0"/>
          </a:p>
          <a:p>
            <a:r>
              <a:rPr lang="en-US" dirty="0"/>
              <a:t>8 And the LORD God planted a garden in Eden, in the east, and there he put the man whom he had formed.</a:t>
            </a:r>
          </a:p>
          <a:p>
            <a:r>
              <a:rPr lang="en-US" dirty="0"/>
              <a:t>9 And out of the ground the LORD God made to spring up every tree that is pleasant to the sight and good for food. The tree of life was in the midst of the garden, and the tree of the knowledge of good and evil.</a:t>
            </a:r>
          </a:p>
          <a:p>
            <a:r>
              <a:rPr lang="en-US" dirty="0"/>
              <a:t>Genesis 2:8-9</a:t>
            </a:r>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2</a:t>
            </a:fld>
            <a:endParaRPr lang="en-US"/>
          </a:p>
        </p:txBody>
      </p:sp>
    </p:spTree>
    <p:extLst>
      <p:ext uri="{BB962C8B-B14F-4D97-AF65-F5344CB8AC3E}">
        <p14:creationId xmlns:p14="http://schemas.microsoft.com/office/powerpoint/2010/main" val="543719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22</a:t>
            </a:fld>
            <a:endParaRPr lang="en-US"/>
          </a:p>
        </p:txBody>
      </p:sp>
    </p:spTree>
    <p:extLst>
      <p:ext uri="{BB962C8B-B14F-4D97-AF65-F5344CB8AC3E}">
        <p14:creationId xmlns:p14="http://schemas.microsoft.com/office/powerpoint/2010/main" val="818622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30</a:t>
            </a:fld>
            <a:endParaRPr lang="en-US"/>
          </a:p>
        </p:txBody>
      </p:sp>
    </p:spTree>
    <p:extLst>
      <p:ext uri="{BB962C8B-B14F-4D97-AF65-F5344CB8AC3E}">
        <p14:creationId xmlns:p14="http://schemas.microsoft.com/office/powerpoint/2010/main" val="2054734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31</a:t>
            </a:fld>
            <a:endParaRPr lang="en-US"/>
          </a:p>
        </p:txBody>
      </p:sp>
    </p:spTree>
    <p:extLst>
      <p:ext uri="{BB962C8B-B14F-4D97-AF65-F5344CB8AC3E}">
        <p14:creationId xmlns:p14="http://schemas.microsoft.com/office/powerpoint/2010/main" val="12853663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32</a:t>
            </a:fld>
            <a:endParaRPr lang="en-US"/>
          </a:p>
        </p:txBody>
      </p:sp>
    </p:spTree>
    <p:extLst>
      <p:ext uri="{BB962C8B-B14F-4D97-AF65-F5344CB8AC3E}">
        <p14:creationId xmlns:p14="http://schemas.microsoft.com/office/powerpoint/2010/main" val="620149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33</a:t>
            </a:fld>
            <a:endParaRPr lang="en-US"/>
          </a:p>
        </p:txBody>
      </p:sp>
    </p:spTree>
    <p:extLst>
      <p:ext uri="{BB962C8B-B14F-4D97-AF65-F5344CB8AC3E}">
        <p14:creationId xmlns:p14="http://schemas.microsoft.com/office/powerpoint/2010/main" val="1544938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34</a:t>
            </a:fld>
            <a:endParaRPr lang="en-US"/>
          </a:p>
        </p:txBody>
      </p:sp>
    </p:spTree>
    <p:extLst>
      <p:ext uri="{BB962C8B-B14F-4D97-AF65-F5344CB8AC3E}">
        <p14:creationId xmlns:p14="http://schemas.microsoft.com/office/powerpoint/2010/main" val="1169846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Journey we are on is to map out our sin tendencies, because where we find </a:t>
            </a:r>
          </a:p>
          <a:p>
            <a:r>
              <a:rPr lang="en-US" dirty="0" smtClean="0"/>
              <a:t>sin is where we need God’s grace to invade our lives and give us the power to </a:t>
            </a:r>
          </a:p>
          <a:p>
            <a:r>
              <a:rPr lang="en-US" dirty="0" smtClean="0"/>
              <a:t>change </a:t>
            </a:r>
          </a:p>
          <a:p>
            <a:endParaRPr lang="en-US" dirty="0" smtClean="0"/>
          </a:p>
          <a:p>
            <a:r>
              <a:rPr lang="en-US" dirty="0" smtClean="0"/>
              <a:t> Looking at our sin is not about some exercise of beating ourselves up, but to </a:t>
            </a:r>
          </a:p>
          <a:p>
            <a:r>
              <a:rPr lang="en-US" dirty="0" smtClean="0"/>
              <a:t>get honest with ourselves…the person God wants to change is the person you </a:t>
            </a:r>
          </a:p>
          <a:p>
            <a:r>
              <a:rPr lang="en-US" dirty="0" smtClean="0"/>
              <a:t>really are, not the person you pretend to be. So we bring our sin out into the </a:t>
            </a:r>
          </a:p>
          <a:p>
            <a:r>
              <a:rPr lang="en-US" dirty="0" smtClean="0"/>
              <a:t>light. </a:t>
            </a:r>
          </a:p>
          <a:p>
            <a:endParaRPr lang="en-US" dirty="0" smtClean="0"/>
          </a:p>
          <a:p>
            <a:r>
              <a:rPr lang="en-US" dirty="0" smtClean="0"/>
              <a:t> Our focus on self examination will be for three weeks. Tonight will be about </a:t>
            </a:r>
          </a:p>
          <a:p>
            <a:r>
              <a:rPr lang="en-US" dirty="0" smtClean="0"/>
              <a:t>heart idols, we’ll talk about shame next week and bitterness and resentments </a:t>
            </a:r>
          </a:p>
          <a:p>
            <a:r>
              <a:rPr lang="en-US" dirty="0" smtClean="0"/>
              <a:t>the following week.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36</a:t>
            </a:fld>
            <a:endParaRPr lang="en-US"/>
          </a:p>
        </p:txBody>
      </p:sp>
    </p:spTree>
    <p:extLst>
      <p:ext uri="{BB962C8B-B14F-4D97-AF65-F5344CB8AC3E}">
        <p14:creationId xmlns:p14="http://schemas.microsoft.com/office/powerpoint/2010/main" val="1323761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they exchanged the truth about God for a lie and worshiped and served the creature rather than the Creator, who is blessed forever! Amen. Romans 1:25</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37</a:t>
            </a:fld>
            <a:endParaRPr lang="en-US"/>
          </a:p>
        </p:txBody>
      </p:sp>
    </p:spTree>
    <p:extLst>
      <p:ext uri="{BB962C8B-B14F-4D97-AF65-F5344CB8AC3E}">
        <p14:creationId xmlns:p14="http://schemas.microsoft.com/office/powerpoint/2010/main" val="16591751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Once when Jacob was cooking stew, Esau came in from the field, and he was exhausted. </a:t>
            </a:r>
            <a:r>
              <a:rPr lang="en-US" sz="1200" b="1" kern="1200" baseline="30000" dirty="0" smtClean="0">
                <a:solidFill>
                  <a:schemeClr val="tx1"/>
                </a:solidFill>
                <a:effectLst/>
                <a:latin typeface="+mn-lt"/>
                <a:ea typeface="+mn-ea"/>
                <a:cs typeface="+mn-cs"/>
              </a:rPr>
              <a:t>30 </a:t>
            </a:r>
            <a:r>
              <a:rPr lang="en-US" sz="1200" kern="1200" dirty="0" smtClean="0">
                <a:solidFill>
                  <a:schemeClr val="tx1"/>
                </a:solidFill>
                <a:effectLst/>
                <a:latin typeface="+mn-lt"/>
                <a:ea typeface="+mn-ea"/>
                <a:cs typeface="+mn-cs"/>
              </a:rPr>
              <a:t>And Esau said to Jacob, “Let me eat some of that red stew, for I am exhausted!” (Therefore his name was called Edom.) </a:t>
            </a:r>
            <a:r>
              <a:rPr lang="en-US" sz="1200" b="1" kern="1200" baseline="30000" dirty="0" smtClean="0">
                <a:solidFill>
                  <a:schemeClr val="tx1"/>
                </a:solidFill>
                <a:effectLst/>
                <a:latin typeface="+mn-lt"/>
                <a:ea typeface="+mn-ea"/>
                <a:cs typeface="+mn-cs"/>
              </a:rPr>
              <a:t>31 </a:t>
            </a:r>
            <a:r>
              <a:rPr lang="en-US" sz="1200" kern="1200" dirty="0" smtClean="0">
                <a:solidFill>
                  <a:schemeClr val="tx1"/>
                </a:solidFill>
                <a:effectLst/>
                <a:latin typeface="+mn-lt"/>
                <a:ea typeface="+mn-ea"/>
                <a:cs typeface="+mn-cs"/>
              </a:rPr>
              <a:t>Jacob said, “Sell me your birthright now.” </a:t>
            </a:r>
            <a:r>
              <a:rPr lang="en-US" sz="1200" b="1" kern="1200" baseline="30000" dirty="0" smtClean="0">
                <a:solidFill>
                  <a:schemeClr val="tx1"/>
                </a:solidFill>
                <a:effectLst/>
                <a:latin typeface="+mn-lt"/>
                <a:ea typeface="+mn-ea"/>
                <a:cs typeface="+mn-cs"/>
              </a:rPr>
              <a:t>32 </a:t>
            </a:r>
            <a:r>
              <a:rPr lang="en-US" sz="1200" kern="1200" dirty="0" smtClean="0">
                <a:solidFill>
                  <a:schemeClr val="tx1"/>
                </a:solidFill>
                <a:effectLst/>
                <a:latin typeface="+mn-lt"/>
                <a:ea typeface="+mn-ea"/>
                <a:cs typeface="+mn-cs"/>
              </a:rPr>
              <a:t>Esau said, “I am about to die; of what use is a birthright to me?” </a:t>
            </a:r>
            <a:r>
              <a:rPr lang="en-US" sz="1200" b="1" kern="1200" baseline="30000" dirty="0" smtClean="0">
                <a:solidFill>
                  <a:schemeClr val="tx1"/>
                </a:solidFill>
                <a:effectLst/>
                <a:latin typeface="+mn-lt"/>
                <a:ea typeface="+mn-ea"/>
                <a:cs typeface="+mn-cs"/>
              </a:rPr>
              <a:t>33 </a:t>
            </a:r>
            <a:r>
              <a:rPr lang="en-US" sz="1200" kern="1200" dirty="0" smtClean="0">
                <a:solidFill>
                  <a:schemeClr val="tx1"/>
                </a:solidFill>
                <a:effectLst/>
                <a:latin typeface="+mn-lt"/>
                <a:ea typeface="+mn-ea"/>
                <a:cs typeface="+mn-cs"/>
              </a:rPr>
              <a:t>Jacob said, “Swear to me now.” So he swore to him and sold his birthright to Jacob. </a:t>
            </a:r>
            <a:r>
              <a:rPr lang="en-US" sz="1200" b="1" kern="1200" baseline="30000" dirty="0" smtClean="0">
                <a:solidFill>
                  <a:schemeClr val="tx1"/>
                </a:solidFill>
                <a:effectLst/>
                <a:latin typeface="+mn-lt"/>
                <a:ea typeface="+mn-ea"/>
                <a:cs typeface="+mn-cs"/>
              </a:rPr>
              <a:t>34 </a:t>
            </a:r>
            <a:r>
              <a:rPr lang="en-US" sz="1200" kern="1200" dirty="0" smtClean="0">
                <a:solidFill>
                  <a:schemeClr val="tx1"/>
                </a:solidFill>
                <a:effectLst/>
                <a:latin typeface="+mn-lt"/>
                <a:ea typeface="+mn-ea"/>
                <a:cs typeface="+mn-cs"/>
              </a:rPr>
              <a:t>Then Jacob gave Esau bread and lentil stew, and he ate and drank and rose and went his way. Thus Esau despised his birthright. </a:t>
            </a:r>
          </a:p>
          <a:p>
            <a:endParaRPr lang="en-US" dirty="0" smtClean="0"/>
          </a:p>
          <a:p>
            <a:r>
              <a:rPr lang="en-US" sz="1200" kern="1200" dirty="0" smtClean="0">
                <a:solidFill>
                  <a:schemeClr val="tx1"/>
                </a:solidFill>
                <a:effectLst/>
                <a:latin typeface="+mn-lt"/>
                <a:ea typeface="+mn-ea"/>
                <a:cs typeface="+mn-cs"/>
              </a:rPr>
              <a:t>Tragedy of Esau is that he was a part of the lineage of Abraham…he was a part of God’s divine plan to bless the whole world through Abraham.  But he despised that plan.  He did not value it for what it was.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become open to idolatry when we stop valuing God and His promises to us.  In other words, when we stop worshipping him we find a substitute “god” to worship.</a:t>
            </a:r>
          </a:p>
          <a:p>
            <a:r>
              <a:rPr lang="en-US" sz="1200" kern="1200" dirty="0" smtClean="0">
                <a:solidFill>
                  <a:schemeClr val="tx1"/>
                </a:solidFill>
                <a:effectLst/>
                <a:latin typeface="+mn-lt"/>
                <a:ea typeface="+mn-ea"/>
                <a:cs typeface="+mn-cs"/>
              </a:rPr>
              <a:t>Our appetites take over.  Our passions govern us.</a:t>
            </a:r>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38</a:t>
            </a:fld>
            <a:endParaRPr lang="en-US"/>
          </a:p>
        </p:txBody>
      </p:sp>
    </p:spTree>
    <p:extLst>
      <p:ext uri="{BB962C8B-B14F-4D97-AF65-F5344CB8AC3E}">
        <p14:creationId xmlns:p14="http://schemas.microsoft.com/office/powerpoint/2010/main" val="910198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when the woman saw that the tree was good for food, and that it was a delight to the eyes, and that the tree was to be desired to make one wise, she took of its fruit and ate, and she also gave some to her husband who was with her, and he ate. Genesis 3:6</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39</a:t>
            </a:fld>
            <a:endParaRPr lang="en-US"/>
          </a:p>
        </p:txBody>
      </p:sp>
    </p:spTree>
    <p:extLst>
      <p:ext uri="{BB962C8B-B14F-4D97-AF65-F5344CB8AC3E}">
        <p14:creationId xmlns:p14="http://schemas.microsoft.com/office/powerpoint/2010/main" val="113712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3</a:t>
            </a:fld>
            <a:endParaRPr lang="en-US"/>
          </a:p>
        </p:txBody>
      </p:sp>
    </p:spTree>
    <p:extLst>
      <p:ext uri="{BB962C8B-B14F-4D97-AF65-F5344CB8AC3E}">
        <p14:creationId xmlns:p14="http://schemas.microsoft.com/office/powerpoint/2010/main" val="543719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when the woman saw that the tree was good for food, and that it was a delight to the eyes, and that the tree was to be desired to make one wise, she took of its fruit and ate, and she also gave some to her husband who was with her, and he ate. Genesis 3:6</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40</a:t>
            </a:fld>
            <a:endParaRPr lang="en-US"/>
          </a:p>
        </p:txBody>
      </p:sp>
    </p:spTree>
    <p:extLst>
      <p:ext uri="{BB962C8B-B14F-4D97-AF65-F5344CB8AC3E}">
        <p14:creationId xmlns:p14="http://schemas.microsoft.com/office/powerpoint/2010/main" val="19153617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my people have committed two evils: </a:t>
            </a:r>
          </a:p>
          <a:p>
            <a:r>
              <a:rPr lang="en-US" sz="1200" kern="1200" dirty="0" smtClean="0">
                <a:solidFill>
                  <a:schemeClr val="tx1"/>
                </a:solidFill>
                <a:effectLst/>
                <a:latin typeface="+mn-lt"/>
                <a:ea typeface="+mn-ea"/>
                <a:cs typeface="+mn-cs"/>
              </a:rPr>
              <a:t>they have forsaken me, </a:t>
            </a:r>
          </a:p>
          <a:p>
            <a:r>
              <a:rPr lang="en-US" sz="1200" kern="1200" dirty="0" smtClean="0">
                <a:solidFill>
                  <a:schemeClr val="tx1"/>
                </a:solidFill>
                <a:effectLst/>
                <a:latin typeface="+mn-lt"/>
                <a:ea typeface="+mn-ea"/>
                <a:cs typeface="+mn-cs"/>
              </a:rPr>
              <a:t>the fountain of living waters, </a:t>
            </a:r>
          </a:p>
          <a:p>
            <a:r>
              <a:rPr lang="en-US" sz="1200" kern="1200" dirty="0" smtClean="0">
                <a:solidFill>
                  <a:schemeClr val="tx1"/>
                </a:solidFill>
                <a:effectLst/>
                <a:latin typeface="+mn-lt"/>
                <a:ea typeface="+mn-ea"/>
                <a:cs typeface="+mn-cs"/>
              </a:rPr>
              <a:t>and hewed out cisterns for themselves, </a:t>
            </a:r>
          </a:p>
          <a:p>
            <a:r>
              <a:rPr lang="en-US" sz="1200" kern="1200" dirty="0" smtClean="0">
                <a:solidFill>
                  <a:schemeClr val="tx1"/>
                </a:solidFill>
                <a:effectLst/>
                <a:latin typeface="+mn-lt"/>
                <a:ea typeface="+mn-ea"/>
                <a:cs typeface="+mn-cs"/>
              </a:rPr>
              <a:t>broken cisterns that can hold no water.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i="1" u="sng" kern="1200" dirty="0" smtClean="0">
                <a:solidFill>
                  <a:schemeClr val="tx1"/>
                </a:solidFill>
                <a:effectLst/>
                <a:latin typeface="+mn-lt"/>
                <a:ea typeface="+mn-ea"/>
                <a:cs typeface="+mn-cs"/>
                <a:hlinkClick r:id="rId3"/>
              </a:rPr>
              <a:t>The Holy Bible: English Standard Version</a:t>
            </a:r>
            <a:r>
              <a:rPr lang="en-US" sz="1200" kern="1200" dirty="0" smtClean="0">
                <a:solidFill>
                  <a:schemeClr val="tx1"/>
                </a:solidFill>
                <a:effectLst/>
                <a:latin typeface="+mn-lt"/>
                <a:ea typeface="+mn-ea"/>
                <a:cs typeface="+mn-cs"/>
              </a:rPr>
              <a:t>. (2016). (Je 2:13). Wheaton: Standard Bible Society.</a:t>
            </a:r>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41</a:t>
            </a:fld>
            <a:endParaRPr lang="en-US"/>
          </a:p>
        </p:txBody>
      </p:sp>
    </p:spTree>
    <p:extLst>
      <p:ext uri="{BB962C8B-B14F-4D97-AF65-F5344CB8AC3E}">
        <p14:creationId xmlns:p14="http://schemas.microsoft.com/office/powerpoint/2010/main" val="14333972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44</a:t>
            </a:fld>
            <a:endParaRPr lang="en-US"/>
          </a:p>
        </p:txBody>
      </p:sp>
    </p:spTree>
    <p:extLst>
      <p:ext uri="{BB962C8B-B14F-4D97-AF65-F5344CB8AC3E}">
        <p14:creationId xmlns:p14="http://schemas.microsoft.com/office/powerpoint/2010/main" val="14550466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45</a:t>
            </a:fld>
            <a:endParaRPr lang="en-US"/>
          </a:p>
        </p:txBody>
      </p:sp>
    </p:spTree>
    <p:extLst>
      <p:ext uri="{BB962C8B-B14F-4D97-AF65-F5344CB8AC3E}">
        <p14:creationId xmlns:p14="http://schemas.microsoft.com/office/powerpoint/2010/main" val="1777370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46</a:t>
            </a:fld>
            <a:endParaRPr lang="en-US"/>
          </a:p>
        </p:txBody>
      </p:sp>
    </p:spTree>
    <p:extLst>
      <p:ext uri="{BB962C8B-B14F-4D97-AF65-F5344CB8AC3E}">
        <p14:creationId xmlns:p14="http://schemas.microsoft.com/office/powerpoint/2010/main" val="8555033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Journey we have been on:</a:t>
            </a:r>
          </a:p>
          <a:p>
            <a:pPr marL="171450" indent="-171450">
              <a:buFont typeface="Arial" charset="0"/>
              <a:buChar char="•"/>
            </a:pPr>
            <a:r>
              <a:rPr lang="en-US" dirty="0" smtClean="0"/>
              <a:t>Fundamental</a:t>
            </a:r>
            <a:r>
              <a:rPr lang="en-US" baseline="0" dirty="0" smtClean="0"/>
              <a:t> struggle: the Fall</a:t>
            </a:r>
          </a:p>
          <a:p>
            <a:pPr marL="171450" indent="-171450">
              <a:buFont typeface="Arial" charset="0"/>
              <a:buChar char="•"/>
            </a:pPr>
            <a:r>
              <a:rPr lang="en-US" baseline="0" dirty="0" smtClean="0"/>
              <a:t>Gospel is God’s chosen means to restore us from the Fall.</a:t>
            </a:r>
          </a:p>
          <a:p>
            <a:pPr marL="171450" indent="-171450">
              <a:buFont typeface="Arial" charset="0"/>
              <a:buChar char="•"/>
            </a:pPr>
            <a:r>
              <a:rPr lang="en-US" baseline="0" dirty="0" smtClean="0"/>
              <a:t>We are have been spending the last few weeks looking honestly at ourselves...how exactly has the Fall affected us and in what specific ways do we need for God's grace to change us.</a:t>
            </a:r>
          </a:p>
          <a:p>
            <a:pPr marL="171450" indent="-171450">
              <a:buFont typeface="Arial" charset="0"/>
              <a:buChar char="•"/>
            </a:pPr>
            <a:endParaRPr lang="en-US" baseline="0" dirty="0" smtClean="0"/>
          </a:p>
          <a:p>
            <a:r>
              <a:rPr lang="en-US" dirty="0" smtClean="0"/>
              <a:t>Week</a:t>
            </a:r>
            <a:r>
              <a:rPr lang="en-US" baseline="0" dirty="0" smtClean="0"/>
              <a:t> 1 –idols robs us of worship</a:t>
            </a:r>
          </a:p>
          <a:p>
            <a:r>
              <a:rPr lang="en-US" baseline="0" dirty="0" smtClean="0"/>
              <a:t>Week 2 – shame robs us of our identity</a:t>
            </a:r>
          </a:p>
          <a:p>
            <a:r>
              <a:rPr lang="en-US" baseline="0" dirty="0" smtClean="0"/>
              <a:t>Week 3 – bitterness robs us of peace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Bitterness is</a:t>
            </a:r>
            <a:r>
              <a:rPr lang="en-US" baseline="0" dirty="0" smtClean="0"/>
              <a:t> our sinful response to the effects of natural sin or someone else's' personal sin</a:t>
            </a:r>
          </a:p>
          <a:p>
            <a:endParaRPr lang="en-US" dirty="0" smtClean="0"/>
          </a:p>
          <a:p>
            <a:r>
              <a:rPr lang="en-US" dirty="0" smtClean="0"/>
              <a:t>It causes us to sin</a:t>
            </a:r>
            <a:r>
              <a:rPr lang="en-US" baseline="0" dirty="0" smtClean="0"/>
              <a:t> by fueling hatred in our heart or by making us crave relief through our idols</a:t>
            </a:r>
            <a:endParaRPr lang="en-US" dirty="0" smtClean="0"/>
          </a:p>
          <a:p>
            <a:pPr marL="0" indent="0">
              <a:buFont typeface="Arial" charset="0"/>
              <a:buNone/>
            </a:pPr>
            <a:endParaRPr lang="en-US" baseline="0" dirty="0" smtClean="0"/>
          </a:p>
          <a:p>
            <a:pPr marL="171450" indent="-171450">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8FA22478-1EF9-9949-BDF3-FEA9571E897D}" type="slidenum">
              <a:rPr lang="en-US" smtClean="0"/>
              <a:t>52</a:t>
            </a:fld>
            <a:endParaRPr lang="en-US"/>
          </a:p>
        </p:txBody>
      </p:sp>
    </p:spTree>
    <p:extLst>
      <p:ext uri="{BB962C8B-B14F-4D97-AF65-F5344CB8AC3E}">
        <p14:creationId xmlns:p14="http://schemas.microsoft.com/office/powerpoint/2010/main" val="10778458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53</a:t>
            </a:fld>
            <a:endParaRPr lang="en-US"/>
          </a:p>
        </p:txBody>
      </p:sp>
    </p:spTree>
    <p:extLst>
      <p:ext uri="{BB962C8B-B14F-4D97-AF65-F5344CB8AC3E}">
        <p14:creationId xmlns:p14="http://schemas.microsoft.com/office/powerpoint/2010/main" val="885119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Count it all joy, my brothers, when you meet trials of various kinds, James 1:2</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54</a:t>
            </a:fld>
            <a:endParaRPr lang="en-US"/>
          </a:p>
        </p:txBody>
      </p:sp>
    </p:spTree>
    <p:extLst>
      <p:ext uri="{BB962C8B-B14F-4D97-AF65-F5344CB8AC3E}">
        <p14:creationId xmlns:p14="http://schemas.microsoft.com/office/powerpoint/2010/main" val="12319827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them of what we already believe in that is miraculous.  </a:t>
            </a:r>
          </a:p>
          <a:p>
            <a:endParaRPr lang="en-US" dirty="0" smtClean="0"/>
          </a:p>
          <a:p>
            <a:r>
              <a:rPr lang="en-US" dirty="0" smtClean="0"/>
              <a:t>But Jesus looked at them and said, "With man this is impossible, but with God all things are possible." Matthew 19:26</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55</a:t>
            </a:fld>
            <a:endParaRPr lang="en-US"/>
          </a:p>
        </p:txBody>
      </p:sp>
    </p:spTree>
    <p:extLst>
      <p:ext uri="{BB962C8B-B14F-4D97-AF65-F5344CB8AC3E}">
        <p14:creationId xmlns:p14="http://schemas.microsoft.com/office/powerpoint/2010/main" val="19066732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Job experienced a series of terrible losses, all at the hands of the devil, yet still permitted by God.  This story</a:t>
            </a:r>
            <a:r>
              <a:rPr lang="en-US" sz="1200" kern="1200" baseline="0" dirty="0" smtClean="0">
                <a:solidFill>
                  <a:schemeClr val="tx1"/>
                </a:solidFill>
                <a:effectLst/>
                <a:latin typeface="+mn-lt"/>
                <a:ea typeface="+mn-ea"/>
                <a:cs typeface="+mn-cs"/>
              </a:rPr>
              <a:t> tells us something about the problem of evil…God is not the author of it, he is not the immediate cause of evil, but he is sovereign over it, he can control it. He places boundaries on the devil in his tormenting of Job.</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b="1" kern="1200" baseline="30000" dirty="0" smtClean="0">
                <a:solidFill>
                  <a:schemeClr val="tx1"/>
                </a:solidFill>
                <a:effectLst/>
                <a:latin typeface="+mn-lt"/>
                <a:ea typeface="+mn-ea"/>
                <a:cs typeface="+mn-cs"/>
              </a:rPr>
              <a:t>13 </a:t>
            </a:r>
            <a:r>
              <a:rPr lang="en-US" sz="1200" kern="1200" dirty="0" smtClean="0">
                <a:solidFill>
                  <a:schemeClr val="tx1"/>
                </a:solidFill>
                <a:effectLst/>
                <a:latin typeface="+mn-lt"/>
                <a:ea typeface="+mn-ea"/>
                <a:cs typeface="+mn-cs"/>
              </a:rPr>
              <a:t>Now there was a day when his sons and daughters were eating and drinking wine in their oldest brother’s house, </a:t>
            </a:r>
            <a:r>
              <a:rPr lang="en-US" sz="1200" b="1" kern="1200" baseline="30000" dirty="0" smtClean="0">
                <a:solidFill>
                  <a:schemeClr val="tx1"/>
                </a:solidFill>
                <a:effectLst/>
                <a:latin typeface="+mn-lt"/>
                <a:ea typeface="+mn-ea"/>
                <a:cs typeface="+mn-cs"/>
              </a:rPr>
              <a:t>14 </a:t>
            </a:r>
            <a:r>
              <a:rPr lang="en-US" sz="1200" kern="1200" dirty="0" smtClean="0">
                <a:solidFill>
                  <a:schemeClr val="tx1"/>
                </a:solidFill>
                <a:effectLst/>
                <a:latin typeface="+mn-lt"/>
                <a:ea typeface="+mn-ea"/>
                <a:cs typeface="+mn-cs"/>
              </a:rPr>
              <a:t>and there came a messenger to Job and said, “The oxen were plowing and the donkeys feeding beside them, </a:t>
            </a:r>
            <a:r>
              <a:rPr lang="en-US" sz="1200" b="1" kern="1200" baseline="30000" dirty="0" smtClean="0">
                <a:solidFill>
                  <a:schemeClr val="tx1"/>
                </a:solidFill>
                <a:effectLst/>
                <a:latin typeface="+mn-lt"/>
                <a:ea typeface="+mn-ea"/>
                <a:cs typeface="+mn-cs"/>
              </a:rPr>
              <a:t>15 </a:t>
            </a:r>
            <a:r>
              <a:rPr lang="en-US" sz="1200" kern="1200" dirty="0" smtClean="0">
                <a:solidFill>
                  <a:schemeClr val="tx1"/>
                </a:solidFill>
                <a:effectLst/>
                <a:latin typeface="+mn-lt"/>
                <a:ea typeface="+mn-ea"/>
                <a:cs typeface="+mn-cs"/>
              </a:rPr>
              <a:t>and the </a:t>
            </a:r>
            <a:r>
              <a:rPr lang="en-US" sz="1200" kern="1200" dirty="0" err="1" smtClean="0">
                <a:solidFill>
                  <a:schemeClr val="tx1"/>
                </a:solidFill>
                <a:effectLst/>
                <a:latin typeface="+mn-lt"/>
                <a:ea typeface="+mn-ea"/>
                <a:cs typeface="+mn-cs"/>
              </a:rPr>
              <a:t>Sabeans</a:t>
            </a:r>
            <a:r>
              <a:rPr lang="en-US" sz="1200" kern="1200" dirty="0" smtClean="0">
                <a:solidFill>
                  <a:schemeClr val="tx1"/>
                </a:solidFill>
                <a:effectLst/>
                <a:latin typeface="+mn-lt"/>
                <a:ea typeface="+mn-ea"/>
                <a:cs typeface="+mn-cs"/>
              </a:rPr>
              <a:t> fell upon them and took them and struck down the servants with the edge of the sword, and I alone have escaped to tell you.” </a:t>
            </a:r>
            <a:r>
              <a:rPr lang="en-US" sz="1200" b="1" kern="1200" baseline="30000" dirty="0" smtClean="0">
                <a:solidFill>
                  <a:schemeClr val="tx1"/>
                </a:solidFill>
                <a:effectLst/>
                <a:latin typeface="+mn-lt"/>
                <a:ea typeface="+mn-ea"/>
                <a:cs typeface="+mn-cs"/>
              </a:rPr>
              <a:t>16 </a:t>
            </a:r>
            <a:r>
              <a:rPr lang="en-US" sz="1200" kern="1200" dirty="0" smtClean="0">
                <a:solidFill>
                  <a:schemeClr val="tx1"/>
                </a:solidFill>
                <a:effectLst/>
                <a:latin typeface="+mn-lt"/>
                <a:ea typeface="+mn-ea"/>
                <a:cs typeface="+mn-cs"/>
              </a:rPr>
              <a:t>While he was yet speaking, there came another and said, “The fire of God fell from heaven and burned up the sheep and the servants and consumed them, and I alone have escaped to tell you.” </a:t>
            </a:r>
            <a:r>
              <a:rPr lang="en-US" sz="1200" b="1" kern="1200" baseline="30000" dirty="0" smtClean="0">
                <a:solidFill>
                  <a:schemeClr val="tx1"/>
                </a:solidFill>
                <a:effectLst/>
                <a:latin typeface="+mn-lt"/>
                <a:ea typeface="+mn-ea"/>
                <a:cs typeface="+mn-cs"/>
              </a:rPr>
              <a:t>17 </a:t>
            </a:r>
            <a:r>
              <a:rPr lang="en-US" sz="1200" kern="1200" dirty="0" smtClean="0">
                <a:solidFill>
                  <a:schemeClr val="tx1"/>
                </a:solidFill>
                <a:effectLst/>
                <a:latin typeface="+mn-lt"/>
                <a:ea typeface="+mn-ea"/>
                <a:cs typeface="+mn-cs"/>
              </a:rPr>
              <a:t>While he was yet speaking, there came another and said, “The Chaldeans formed three groups and made a raid on the camels and took them and struck down the servants with the edge of the sword, and I alone have escaped to tell you.” </a:t>
            </a:r>
            <a:r>
              <a:rPr lang="en-US" sz="1200" b="1" kern="1200" baseline="30000" dirty="0" smtClean="0">
                <a:solidFill>
                  <a:schemeClr val="tx1"/>
                </a:solidFill>
                <a:effectLst/>
                <a:latin typeface="+mn-lt"/>
                <a:ea typeface="+mn-ea"/>
                <a:cs typeface="+mn-cs"/>
              </a:rPr>
              <a:t>18 </a:t>
            </a:r>
            <a:r>
              <a:rPr lang="en-US" sz="1200" kern="1200" dirty="0" smtClean="0">
                <a:solidFill>
                  <a:schemeClr val="tx1"/>
                </a:solidFill>
                <a:effectLst/>
                <a:latin typeface="+mn-lt"/>
                <a:ea typeface="+mn-ea"/>
                <a:cs typeface="+mn-cs"/>
              </a:rPr>
              <a:t>While he was yet speaking, there came another and said, “Your sons and daughters were eating and drinking wine in their oldest brother’s house, </a:t>
            </a:r>
            <a:r>
              <a:rPr lang="en-US" sz="1200" b="1" kern="1200" baseline="30000" dirty="0" smtClean="0">
                <a:solidFill>
                  <a:schemeClr val="tx1"/>
                </a:solidFill>
                <a:effectLst/>
                <a:latin typeface="+mn-lt"/>
                <a:ea typeface="+mn-ea"/>
                <a:cs typeface="+mn-cs"/>
              </a:rPr>
              <a:t>19 </a:t>
            </a:r>
            <a:r>
              <a:rPr lang="en-US" sz="1200" kern="1200" dirty="0" smtClean="0">
                <a:solidFill>
                  <a:schemeClr val="tx1"/>
                </a:solidFill>
                <a:effectLst/>
                <a:latin typeface="+mn-lt"/>
                <a:ea typeface="+mn-ea"/>
                <a:cs typeface="+mn-cs"/>
              </a:rPr>
              <a:t>and behold, a great wind came across the wilderness and struck the four corners of the house, and it fell upon the young people, and they are dead, and I alone have escaped to tell you.” </a:t>
            </a:r>
          </a:p>
          <a:p>
            <a:r>
              <a:rPr lang="en-US" sz="1200" b="1" kern="1200" baseline="30000" dirty="0" smtClean="0">
                <a:solidFill>
                  <a:schemeClr val="tx1"/>
                </a:solidFill>
                <a:effectLst/>
                <a:latin typeface="+mn-lt"/>
                <a:ea typeface="+mn-ea"/>
                <a:cs typeface="+mn-cs"/>
              </a:rPr>
              <a:t>20 </a:t>
            </a:r>
            <a:r>
              <a:rPr lang="en-US" sz="1200" kern="1200" dirty="0" smtClean="0">
                <a:solidFill>
                  <a:schemeClr val="tx1"/>
                </a:solidFill>
                <a:effectLst/>
                <a:latin typeface="+mn-lt"/>
                <a:ea typeface="+mn-ea"/>
                <a:cs typeface="+mn-cs"/>
              </a:rPr>
              <a:t>Then Job arose and tore his robe and shaved his head and fell on the ground and worshiped. </a:t>
            </a:r>
            <a:r>
              <a:rPr lang="en-US" sz="1200" b="1" kern="1200" baseline="300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And he said, “Naked I came from my mother’s womb, and naked shall I return. The Lord gave, and the Lord has taken away; blessed be the name of the Lord.” </a:t>
            </a:r>
          </a:p>
          <a:p>
            <a:r>
              <a:rPr lang="en-US" sz="1200" b="1" kern="1200" baseline="30000" dirty="0" smtClean="0">
                <a:solidFill>
                  <a:schemeClr val="tx1"/>
                </a:solidFill>
                <a:effectLst/>
                <a:latin typeface="+mn-lt"/>
                <a:ea typeface="+mn-ea"/>
                <a:cs typeface="+mn-cs"/>
              </a:rPr>
              <a:t>22 </a:t>
            </a:r>
            <a:r>
              <a:rPr lang="en-US" sz="1200" kern="1200" dirty="0" smtClean="0">
                <a:solidFill>
                  <a:schemeClr val="tx1"/>
                </a:solidFill>
                <a:effectLst/>
                <a:latin typeface="+mn-lt"/>
                <a:ea typeface="+mn-ea"/>
                <a:cs typeface="+mn-cs"/>
              </a:rPr>
              <a:t>In all this Job did not sin or charge God with wrong.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i="1" u="sng" kern="1200" dirty="0" smtClean="0">
                <a:solidFill>
                  <a:schemeClr val="tx1"/>
                </a:solidFill>
                <a:effectLst/>
                <a:latin typeface="+mn-lt"/>
                <a:ea typeface="+mn-ea"/>
                <a:cs typeface="+mn-cs"/>
                <a:hlinkClick r:id="rId3"/>
              </a:rPr>
              <a:t>The Holy Bible: English Standard Version</a:t>
            </a:r>
            <a:r>
              <a:rPr lang="en-US" sz="1200" kern="1200" dirty="0" smtClean="0">
                <a:solidFill>
                  <a:schemeClr val="tx1"/>
                </a:solidFill>
                <a:effectLst/>
                <a:latin typeface="+mn-lt"/>
                <a:ea typeface="+mn-ea"/>
                <a:cs typeface="+mn-cs"/>
              </a:rPr>
              <a:t>. (2016). (Job 1:13–22). Wheaton: Standard Bible Society.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Early on he was able to bless the name of the Lord in the midst of his losses (Job 1:21).  But as the pain piled up, eventually the bitterness did too.  He finally regretted the day he was born. Things were not helped much by three friends who came to comfort Job, who more or less blamed Job for his misery.  Job defended himself, believing that he did not deserve what was happening to him.  But both Job and his friends misunderstood what was really going on.  The question was not whether Job deserved to suffer.  God was allowing Job’s suffering to accomplish God’s objective – not to punish Job, but to glorify himself.  In Job 38 God dramatically showed up in a whirlwind and then demonstrated over 125 verses how he was God and Job and his friends were not.  At no point does God actually explain why he allowed Job’s suffering.  God simply declares his glory to Job.  </a:t>
            </a:r>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56</a:t>
            </a:fld>
            <a:endParaRPr lang="en-US"/>
          </a:p>
        </p:txBody>
      </p:sp>
    </p:spTree>
    <p:extLst>
      <p:ext uri="{BB962C8B-B14F-4D97-AF65-F5344CB8AC3E}">
        <p14:creationId xmlns:p14="http://schemas.microsoft.com/office/powerpoint/2010/main" val="1281531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The LORD God took the man and put him in the garden of Eden to work it and keep it.</a:t>
            </a:r>
          </a:p>
          <a:p>
            <a:r>
              <a:rPr lang="en-US" dirty="0"/>
              <a:t>16 And the LORD God commanded the man, saying, "You may surely eat of every tree of the garden,</a:t>
            </a:r>
          </a:p>
          <a:p>
            <a:r>
              <a:rPr lang="en-US" dirty="0"/>
              <a:t>17 but of the tree of the knowledge of good and evil you shall not eat, for in the day that you eat of it you shall surely die."</a:t>
            </a:r>
          </a:p>
          <a:p>
            <a:r>
              <a:rPr lang="en-US" dirty="0"/>
              <a:t>Genesis 2:15-17</a:t>
            </a:r>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4</a:t>
            </a:fld>
            <a:endParaRPr lang="en-US"/>
          </a:p>
        </p:txBody>
      </p:sp>
    </p:spTree>
    <p:extLst>
      <p:ext uri="{BB962C8B-B14F-4D97-AF65-F5344CB8AC3E}">
        <p14:creationId xmlns:p14="http://schemas.microsoft.com/office/powerpoint/2010/main" val="1885854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then something surprising happens.  Job is satisfied with God’s “defense.” Job admitted that he spoke about things that he did not understand, the things of God that only God knows (Job 42:3).  Job then said “I had heard of you by the hearing of the ear, but now my eyes see you” (Job 42:5).  Job’s bitterness left him because he found God’s glory in the middle of his pain.  He thought he knew who God was.  But because of his suffering he now gained true intimacy with God.  Satan wanted Job to curse God.  Instead Job worshipped God.  That gives God glory.</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57</a:t>
            </a:fld>
            <a:endParaRPr lang="en-US"/>
          </a:p>
        </p:txBody>
      </p:sp>
    </p:spTree>
    <p:extLst>
      <p:ext uri="{BB962C8B-B14F-4D97-AF65-F5344CB8AC3E}">
        <p14:creationId xmlns:p14="http://schemas.microsoft.com/office/powerpoint/2010/main" val="15515749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end, we are bitter because we think more about the things that trouble us than a glorious God who loves us (Colossians 3:2).  That causes our circumstances to define our contentment.  </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58</a:t>
            </a:fld>
            <a:endParaRPr lang="en-US"/>
          </a:p>
        </p:txBody>
      </p:sp>
    </p:spTree>
    <p:extLst>
      <p:ext uri="{BB962C8B-B14F-4D97-AF65-F5344CB8AC3E}">
        <p14:creationId xmlns:p14="http://schemas.microsoft.com/office/powerpoint/2010/main" val="15474697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62</a:t>
            </a:fld>
            <a:endParaRPr lang="en-US"/>
          </a:p>
        </p:txBody>
      </p:sp>
    </p:spTree>
    <p:extLst>
      <p:ext uri="{BB962C8B-B14F-4D97-AF65-F5344CB8AC3E}">
        <p14:creationId xmlns:p14="http://schemas.microsoft.com/office/powerpoint/2010/main" val="20549131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69</a:t>
            </a:fld>
            <a:endParaRPr lang="en-US"/>
          </a:p>
        </p:txBody>
      </p:sp>
    </p:spTree>
    <p:extLst>
      <p:ext uri="{BB962C8B-B14F-4D97-AF65-F5344CB8AC3E}">
        <p14:creationId xmlns:p14="http://schemas.microsoft.com/office/powerpoint/2010/main" val="6962160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80</a:t>
            </a:fld>
            <a:endParaRPr lang="en-US"/>
          </a:p>
        </p:txBody>
      </p:sp>
    </p:spTree>
    <p:extLst>
      <p:ext uri="{BB962C8B-B14F-4D97-AF65-F5344CB8AC3E}">
        <p14:creationId xmlns:p14="http://schemas.microsoft.com/office/powerpoint/2010/main" val="19540213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Nothing new in this lesson, but it may be the most important one of our 12 weeks. Tonight is about how you can move on from Renew, not having checked a box. Don't think of this as graduation</a:t>
            </a:r>
            <a:r>
              <a:rPr lang="en-US" baseline="0" dirty="0" smtClean="0"/>
              <a:t> day. Home Depot...checking out. Tonight is about how you avoid getting stuck.</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87</a:t>
            </a:fld>
            <a:endParaRPr lang="en-US"/>
          </a:p>
        </p:txBody>
      </p:sp>
    </p:spTree>
    <p:extLst>
      <p:ext uri="{BB962C8B-B14F-4D97-AF65-F5344CB8AC3E}">
        <p14:creationId xmlns:p14="http://schemas.microsoft.com/office/powerpoint/2010/main" val="17300242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some, being stuck looks like never experiencing any change. For others, being stuck looks like a season of repentance, only to fall back into old patterns after a period of time.</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88</a:t>
            </a:fld>
            <a:endParaRPr lang="en-US"/>
          </a:p>
        </p:txBody>
      </p:sp>
    </p:spTree>
    <p:extLst>
      <p:ext uri="{BB962C8B-B14F-4D97-AF65-F5344CB8AC3E}">
        <p14:creationId xmlns:p14="http://schemas.microsoft.com/office/powerpoint/2010/main" val="14500185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16 But I say, walk by the Spirit, and you will not gratify the desires of the flesh.</a:t>
            </a:r>
          </a:p>
          <a:p>
            <a:r>
              <a:rPr lang="en-US" dirty="0" smtClean="0"/>
              <a:t>17 For the desires of the flesh are against the Spirit, and the desires of the Spirit are against the flesh, for these are opposed to each other, to keep you from doing the things you want to do.</a:t>
            </a:r>
          </a:p>
          <a:p>
            <a:r>
              <a:rPr lang="en-US" dirty="0" smtClean="0"/>
              <a:t>Galatians 5:16-17</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90</a:t>
            </a:fld>
            <a:endParaRPr lang="en-US"/>
          </a:p>
        </p:txBody>
      </p:sp>
    </p:spTree>
    <p:extLst>
      <p:ext uri="{BB962C8B-B14F-4D97-AF65-F5344CB8AC3E}">
        <p14:creationId xmlns:p14="http://schemas.microsoft.com/office/powerpoint/2010/main" val="14639539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And you were dead in the trespasses and sins</a:t>
            </a:r>
          </a:p>
          <a:p>
            <a:r>
              <a:rPr lang="en-US" dirty="0" smtClean="0"/>
              <a:t>2 in which you once walked, following the course of this world, following the prince of the power of the air, the spirit that is now at work in the sons of disobedience-</a:t>
            </a:r>
          </a:p>
          <a:p>
            <a:r>
              <a:rPr lang="en-US" dirty="0" smtClean="0"/>
              <a:t>3 among whom we all once lived in the passions of our flesh, carrying out the desires of the body and the mind, and were by nature children of wrath, like the rest of mankind.</a:t>
            </a:r>
          </a:p>
          <a:p>
            <a:r>
              <a:rPr lang="en-US" dirty="0" smtClean="0"/>
              <a:t>Ephesians 2:1-3</a:t>
            </a:r>
          </a:p>
          <a:p>
            <a:endParaRPr lang="en-US" dirty="0" smtClean="0"/>
          </a:p>
          <a:p>
            <a:endParaRPr lang="en-US" dirty="0" smtClean="0"/>
          </a:p>
          <a:p>
            <a:r>
              <a:rPr lang="en-US" dirty="0" smtClean="0"/>
              <a:t>8 Finally, brothers, whatever is true, whatever is honorable, whatever is just, whatever is pure, whatever is lovely, whatever is commendable, if there is any excellence, if there is anything worthy of praise, think about these things.</a:t>
            </a:r>
          </a:p>
          <a:p>
            <a:r>
              <a:rPr lang="en-US" dirty="0" smtClean="0"/>
              <a:t>9 What you have learned and received and heard and seen in me-practice these things, and the God of peace will be with you.</a:t>
            </a:r>
          </a:p>
          <a:p>
            <a:r>
              <a:rPr lang="en-US" dirty="0" smtClean="0"/>
              <a:t>Philippians 4:8-9</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93</a:t>
            </a:fld>
            <a:endParaRPr lang="en-US"/>
          </a:p>
        </p:txBody>
      </p:sp>
    </p:spTree>
    <p:extLst>
      <p:ext uri="{BB962C8B-B14F-4D97-AF65-F5344CB8AC3E}">
        <p14:creationId xmlns:p14="http://schemas.microsoft.com/office/powerpoint/2010/main" val="5579299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94</a:t>
            </a:fld>
            <a:endParaRPr lang="en-US"/>
          </a:p>
        </p:txBody>
      </p:sp>
    </p:spTree>
    <p:extLst>
      <p:ext uri="{BB962C8B-B14F-4D97-AF65-F5344CB8AC3E}">
        <p14:creationId xmlns:p14="http://schemas.microsoft.com/office/powerpoint/2010/main" val="1203156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 So when the woman saw that the tree was good for food, and that it was a delight to the eyes, and that the tree was to be desired to make one wise, she took of its fruit and ate, and she also gave some to her husband who was with her, and he ate.7 Then the eyes of both were opened, and they knew that they were naked. </a:t>
            </a:r>
            <a:r>
              <a:rPr lang="en-US"/>
              <a:t>And they sewed fig leaves together and made themselves loincloths.Genesis 3:6-7</a:t>
            </a:r>
          </a:p>
        </p:txBody>
      </p:sp>
      <p:sp>
        <p:nvSpPr>
          <p:cNvPr id="4" name="Slide Number Placeholder 3"/>
          <p:cNvSpPr>
            <a:spLocks noGrp="1"/>
          </p:cNvSpPr>
          <p:nvPr>
            <p:ph type="sldNum" sz="quarter" idx="10"/>
          </p:nvPr>
        </p:nvSpPr>
        <p:spPr/>
        <p:txBody>
          <a:bodyPr/>
          <a:lstStyle/>
          <a:p>
            <a:fld id="{8FA22478-1EF9-9949-BDF3-FEA9571E897D}" type="slidenum">
              <a:rPr lang="en-US" smtClean="0"/>
              <a:t>5</a:t>
            </a:fld>
            <a:endParaRPr lang="en-US"/>
          </a:p>
        </p:txBody>
      </p:sp>
    </p:spTree>
    <p:extLst>
      <p:ext uri="{BB962C8B-B14F-4D97-AF65-F5344CB8AC3E}">
        <p14:creationId xmlns:p14="http://schemas.microsoft.com/office/powerpoint/2010/main" val="4681171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week focus was on putting the pieces together and establishing a rhythm</a:t>
            </a:r>
            <a:r>
              <a:rPr lang="en-US" baseline="0" dirty="0" smtClean="0"/>
              <a:t> for living where continue to apply all that we have learned.  </a:t>
            </a:r>
          </a:p>
          <a:p>
            <a:endParaRPr lang="en-US" baseline="0" dirty="0" smtClean="0"/>
          </a:p>
          <a:p>
            <a:r>
              <a:rPr lang="en-US" baseline="0" dirty="0" smtClean="0"/>
              <a:t>Grace drive effort vs. flesh driven effort.</a:t>
            </a:r>
          </a:p>
          <a:p>
            <a:endParaRPr lang="en-US" baseline="0" dirty="0" smtClean="0"/>
          </a:p>
          <a:p>
            <a:r>
              <a:rPr lang="en-US" baseline="0" dirty="0" smtClean="0"/>
              <a:t>This week we want to talk about our perspective on life.</a:t>
            </a:r>
          </a:p>
          <a:p>
            <a:endParaRPr lang="en-US" baseline="0" dirty="0" smtClean="0"/>
          </a:p>
          <a:p>
            <a:r>
              <a:rPr lang="en-US" baseline="0" dirty="0" smtClean="0"/>
              <a:t>What is life about? What sort of story are you living?</a:t>
            </a:r>
          </a:p>
          <a:p>
            <a:endParaRPr lang="en-US" baseline="0" dirty="0" smtClean="0"/>
          </a:p>
          <a:p>
            <a:r>
              <a:rPr lang="en-US" dirty="0" smtClean="0"/>
              <a:t>If you believe your past is fixed and there is nothing you can do to change it, you tend to respond in one of two ways. Given that the past cannot be changed, you simply “forget” it and move on. Or if incidents from your past are so overwhelming that you are constantly flooded by traumatic thoughts and memories, you may feel hopeless and unable to move forward. Either way, you will actually be stuck because your narrative will always be colored by the incidents you long to put behind you.</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96</a:t>
            </a:fld>
            <a:endParaRPr lang="en-US"/>
          </a:p>
        </p:txBody>
      </p:sp>
    </p:spTree>
    <p:extLst>
      <p:ext uri="{BB962C8B-B14F-4D97-AF65-F5344CB8AC3E}">
        <p14:creationId xmlns:p14="http://schemas.microsoft.com/office/powerpoint/2010/main" val="738672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we know that for those who love God all things work together for good, for those who are called according to his purpose. Romans 8:28</a:t>
            </a:r>
          </a:p>
          <a:p>
            <a:endParaRPr lang="en-US" dirty="0" smtClean="0"/>
          </a:p>
          <a:p>
            <a:r>
              <a:rPr lang="en-US" dirty="0" smtClean="0"/>
              <a:t>As for you, you meant evil against me, but God meant it for good, to bring it about that many people should be kept alive, as they are today. Genesis 50:20</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100</a:t>
            </a:fld>
            <a:endParaRPr lang="en-US"/>
          </a:p>
        </p:txBody>
      </p:sp>
    </p:spTree>
    <p:extLst>
      <p:ext uri="{BB962C8B-B14F-4D97-AF65-F5344CB8AC3E}">
        <p14:creationId xmlns:p14="http://schemas.microsoft.com/office/powerpoint/2010/main" val="8194158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preach the gospel to yourself, then, means that you continually face up to your own sinfulness and then flee to Jesus through faith in His shed blood and righteous life. It means that you appropriate, again by faith, the fact that Jesus fully satisfied the law of God, that He is your propitiation, and that God's holy wrath is no longer directed toward you.”</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101</a:t>
            </a:fld>
            <a:endParaRPr lang="en-US"/>
          </a:p>
        </p:txBody>
      </p:sp>
    </p:spTree>
    <p:extLst>
      <p:ext uri="{BB962C8B-B14F-4D97-AF65-F5344CB8AC3E}">
        <p14:creationId xmlns:p14="http://schemas.microsoft.com/office/powerpoint/2010/main" val="1422262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Moore tornado in 1999...300 mph winds...36</a:t>
            </a:r>
            <a:r>
              <a:rPr lang="en-US" baseline="0" dirty="0"/>
              <a:t> people dead...$1 billion in property damage</a:t>
            </a:r>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6</a:t>
            </a:fld>
            <a:endParaRPr lang="en-US"/>
          </a:p>
        </p:txBody>
      </p:sp>
    </p:spTree>
    <p:extLst>
      <p:ext uri="{BB962C8B-B14F-4D97-AF65-F5344CB8AC3E}">
        <p14:creationId xmlns:p14="http://schemas.microsoft.com/office/powerpoint/2010/main" val="182720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7</a:t>
            </a:fld>
            <a:endParaRPr lang="en-US"/>
          </a:p>
        </p:txBody>
      </p:sp>
    </p:spTree>
    <p:extLst>
      <p:ext uri="{BB962C8B-B14F-4D97-AF65-F5344CB8AC3E}">
        <p14:creationId xmlns:p14="http://schemas.microsoft.com/office/powerpoint/2010/main" val="1275420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put enmity between you and the woman, and between your offspring and her offspring; he shall bruise your head, and you shall bruise his heel."  Genesis 3:15</a:t>
            </a:r>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Prince of Peace (IS 9:6); John 16:33 in Christ we can have peace; Gal 5:22 HS</a:t>
            </a:r>
            <a:r>
              <a:rPr lang="en-US" baseline="0" dirty="0"/>
              <a:t> produces peace</a:t>
            </a:r>
            <a:endParaRPr lang="en-US" dirty="0"/>
          </a:p>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8</a:t>
            </a:fld>
            <a:endParaRPr lang="en-US"/>
          </a:p>
        </p:txBody>
      </p:sp>
    </p:spTree>
    <p:extLst>
      <p:ext uri="{BB962C8B-B14F-4D97-AF65-F5344CB8AC3E}">
        <p14:creationId xmlns:p14="http://schemas.microsoft.com/office/powerpoint/2010/main" val="1138022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22478-1EF9-9949-BDF3-FEA9571E897D}" type="slidenum">
              <a:rPr lang="en-US" smtClean="0"/>
              <a:t>9</a:t>
            </a:fld>
            <a:endParaRPr lang="en-US"/>
          </a:p>
        </p:txBody>
      </p:sp>
    </p:spTree>
    <p:extLst>
      <p:ext uri="{BB962C8B-B14F-4D97-AF65-F5344CB8AC3E}">
        <p14:creationId xmlns:p14="http://schemas.microsoft.com/office/powerpoint/2010/main" val="2017309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A9A673-672C-3A4C-B0CD-A92A27725529}"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359742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A9A673-672C-3A4C-B0CD-A92A27725529}"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164231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A9A673-672C-3A4C-B0CD-A92A27725529}"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54274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A9A673-672C-3A4C-B0CD-A92A27725529}"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192963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A9A673-672C-3A4C-B0CD-A92A27725529}"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3207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A9A673-672C-3A4C-B0CD-A92A27725529}" type="datetimeFigureOut">
              <a:rPr lang="en-US" smtClean="0"/>
              <a:t>10/10/17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30469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A9A673-672C-3A4C-B0CD-A92A27725529}" type="datetimeFigureOut">
              <a:rPr lang="en-US" smtClean="0"/>
              <a:t>10/10/17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129480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A9A673-672C-3A4C-B0CD-A92A27725529}" type="datetimeFigureOut">
              <a:rPr lang="en-US" smtClean="0"/>
              <a:t>10/10/17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95697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9A673-672C-3A4C-B0CD-A92A27725529}" type="datetimeFigureOut">
              <a:rPr lang="en-US" smtClean="0"/>
              <a:t>10/10/17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304071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A9A673-672C-3A4C-B0CD-A92A27725529}" type="datetimeFigureOut">
              <a:rPr lang="en-US" smtClean="0"/>
              <a:t>10/10/17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258205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A9A673-672C-3A4C-B0CD-A92A27725529}" type="datetimeFigureOut">
              <a:rPr lang="en-US" smtClean="0"/>
              <a:t>10/10/17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27E4D-ACB5-EA44-B1BD-8A3A7D85B9E7}" type="slidenum">
              <a:rPr lang="en-US" smtClean="0"/>
              <a:t>‹#›</a:t>
            </a:fld>
            <a:endParaRPr lang="en-US"/>
          </a:p>
        </p:txBody>
      </p:sp>
    </p:spTree>
    <p:extLst>
      <p:ext uri="{BB962C8B-B14F-4D97-AF65-F5344CB8AC3E}">
        <p14:creationId xmlns:p14="http://schemas.microsoft.com/office/powerpoint/2010/main" val="36847119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0A9A673-672C-3A4C-B0CD-A92A27725529}" type="datetimeFigureOut">
              <a:rPr lang="en-US" smtClean="0"/>
              <a:t>10/10/17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8527E4D-ACB5-EA44-B1BD-8A3A7D85B9E7}" type="slidenum">
              <a:rPr lang="en-US" smtClean="0"/>
              <a:t>‹#›</a:t>
            </a:fld>
            <a:endParaRPr lang="en-US"/>
          </a:p>
        </p:txBody>
      </p:sp>
    </p:spTree>
    <p:extLst>
      <p:ext uri="{BB962C8B-B14F-4D97-AF65-F5344CB8AC3E}">
        <p14:creationId xmlns:p14="http://schemas.microsoft.com/office/powerpoint/2010/main" val="3012447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solidFill>
                  <a:schemeClr val="bg1"/>
                </a:solidFill>
              </a:rPr>
              <a:t>The Storms We Face</a:t>
            </a:r>
          </a:p>
        </p:txBody>
      </p:sp>
    </p:spTree>
    <p:extLst>
      <p:ext uri="{BB962C8B-B14F-4D97-AF65-F5344CB8AC3E}">
        <p14:creationId xmlns:p14="http://schemas.microsoft.com/office/powerpoint/2010/main" val="2699777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623795"/>
            <a:ext cx="7271375" cy="3170099"/>
          </a:xfrm>
          <a:prstGeom prst="rect">
            <a:avLst/>
          </a:prstGeom>
          <a:noFill/>
        </p:spPr>
        <p:txBody>
          <a:bodyPr wrap="square" rtlCol="0">
            <a:spAutoFit/>
          </a:bodyPr>
          <a:lstStyle/>
          <a:p>
            <a:r>
              <a:rPr lang="en-US" sz="4000" dirty="0">
                <a:solidFill>
                  <a:srgbClr val="FFFFFF"/>
                </a:solidFill>
              </a:rPr>
              <a:t>Our greatest struggle is that we don’t have a realistic, biblical view of what our real problem is - sin.  If we don’t come to terms with that, then we won’t really change. </a:t>
            </a:r>
            <a:endParaRPr lang="en-US" sz="4000" i="1" dirty="0">
              <a:solidFill>
                <a:srgbClr val="FFFFFF"/>
              </a:solidFill>
            </a:endParaRPr>
          </a:p>
        </p:txBody>
      </p:sp>
    </p:spTree>
    <p:extLst>
      <p:ext uri="{BB962C8B-B14F-4D97-AF65-F5344CB8AC3E}">
        <p14:creationId xmlns:p14="http://schemas.microsoft.com/office/powerpoint/2010/main" val="45051071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FF"/>
                </a:solidFill>
              </a:rPr>
              <a:t>False Stories vs. Redemptive Stories</a:t>
            </a:r>
            <a:endParaRPr lang="en-US" dirty="0">
              <a:solidFill>
                <a:srgbClr val="FFFFFF"/>
              </a:solidFill>
            </a:endParaRPr>
          </a:p>
        </p:txBody>
      </p:sp>
      <p:sp>
        <p:nvSpPr>
          <p:cNvPr id="3" name="Text Placeholder 2"/>
          <p:cNvSpPr>
            <a:spLocks noGrp="1"/>
          </p:cNvSpPr>
          <p:nvPr>
            <p:ph type="body" idx="1"/>
          </p:nvPr>
        </p:nvSpPr>
        <p:spPr/>
        <p:txBody>
          <a:bodyPr/>
          <a:lstStyle/>
          <a:p>
            <a:r>
              <a:rPr lang="en-US" dirty="0" smtClean="0">
                <a:solidFill>
                  <a:srgbClr val="FFFFFF"/>
                </a:solidFill>
              </a:rPr>
              <a:t>False Stories</a:t>
            </a:r>
            <a:endParaRPr lang="en-US" dirty="0">
              <a:solidFill>
                <a:srgbClr val="FFFFFF"/>
              </a:solidFill>
            </a:endParaRPr>
          </a:p>
        </p:txBody>
      </p:sp>
      <p:sp>
        <p:nvSpPr>
          <p:cNvPr id="4" name="Content Placeholder 3"/>
          <p:cNvSpPr>
            <a:spLocks noGrp="1"/>
          </p:cNvSpPr>
          <p:nvPr>
            <p:ph sz="half" idx="2"/>
          </p:nvPr>
        </p:nvSpPr>
        <p:spPr/>
        <p:txBody>
          <a:bodyPr/>
          <a:lstStyle/>
          <a:p>
            <a:r>
              <a:rPr lang="en-US" dirty="0" smtClean="0">
                <a:solidFill>
                  <a:srgbClr val="FFFFFF"/>
                </a:solidFill>
              </a:rPr>
              <a:t>You are the center of the story</a:t>
            </a:r>
          </a:p>
          <a:p>
            <a:r>
              <a:rPr lang="en-US" dirty="0" smtClean="0">
                <a:solidFill>
                  <a:srgbClr val="FFFFFF"/>
                </a:solidFill>
              </a:rPr>
              <a:t>You or others determine your future</a:t>
            </a:r>
          </a:p>
          <a:p>
            <a:r>
              <a:rPr lang="en-US" dirty="0" smtClean="0">
                <a:solidFill>
                  <a:srgbClr val="FFFFFF"/>
                </a:solidFill>
              </a:rPr>
              <a:t>God plays a role by “helping” you where you fall short</a:t>
            </a:r>
            <a:endParaRPr lang="en-US" dirty="0">
              <a:solidFill>
                <a:srgbClr val="FFFFFF"/>
              </a:solidFill>
            </a:endParaRPr>
          </a:p>
        </p:txBody>
      </p:sp>
      <p:sp>
        <p:nvSpPr>
          <p:cNvPr id="5" name="Text Placeholder 4"/>
          <p:cNvSpPr>
            <a:spLocks noGrp="1"/>
          </p:cNvSpPr>
          <p:nvPr>
            <p:ph type="body" sz="quarter" idx="3"/>
          </p:nvPr>
        </p:nvSpPr>
        <p:spPr/>
        <p:txBody>
          <a:bodyPr/>
          <a:lstStyle/>
          <a:p>
            <a:r>
              <a:rPr lang="en-US" dirty="0" smtClean="0">
                <a:solidFill>
                  <a:srgbClr val="FFFFFF"/>
                </a:solidFill>
              </a:rPr>
              <a:t>Redemptive Stories</a:t>
            </a:r>
            <a:endParaRPr lang="en-US" dirty="0">
              <a:solidFill>
                <a:srgbClr val="FFFFFF"/>
              </a:solidFill>
            </a:endParaRPr>
          </a:p>
        </p:txBody>
      </p:sp>
      <p:sp>
        <p:nvSpPr>
          <p:cNvPr id="6" name="Content Placeholder 5"/>
          <p:cNvSpPr>
            <a:spLocks noGrp="1"/>
          </p:cNvSpPr>
          <p:nvPr>
            <p:ph sz="quarter" idx="4"/>
          </p:nvPr>
        </p:nvSpPr>
        <p:spPr/>
        <p:txBody>
          <a:bodyPr/>
          <a:lstStyle/>
          <a:p>
            <a:r>
              <a:rPr lang="en-US" dirty="0" smtClean="0">
                <a:solidFill>
                  <a:srgbClr val="FFFFFF"/>
                </a:solidFill>
              </a:rPr>
              <a:t>Jesus is the center of the story</a:t>
            </a:r>
          </a:p>
          <a:p>
            <a:r>
              <a:rPr lang="en-US" dirty="0" smtClean="0">
                <a:solidFill>
                  <a:srgbClr val="FFFFFF"/>
                </a:solidFill>
              </a:rPr>
              <a:t>Everything that happens to you is a part of God’s providence</a:t>
            </a:r>
          </a:p>
          <a:p>
            <a:r>
              <a:rPr lang="en-US" dirty="0" smtClean="0">
                <a:solidFill>
                  <a:srgbClr val="FFFFFF"/>
                </a:solidFill>
              </a:rPr>
              <a:t>Everything works for good (Rom. 8:28)</a:t>
            </a:r>
            <a:endParaRPr lang="en-US" dirty="0">
              <a:solidFill>
                <a:srgbClr val="FFFFFF"/>
              </a:solidFill>
            </a:endParaRPr>
          </a:p>
        </p:txBody>
      </p:sp>
    </p:spTree>
    <p:extLst>
      <p:ext uri="{BB962C8B-B14F-4D97-AF65-F5344CB8AC3E}">
        <p14:creationId xmlns:p14="http://schemas.microsoft.com/office/powerpoint/2010/main" val="5381015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56616"/>
            <a:ext cx="8229600" cy="3394472"/>
          </a:xfrm>
        </p:spPr>
        <p:txBody>
          <a:bodyPr>
            <a:normAutofit lnSpcReduction="10000"/>
          </a:bodyPr>
          <a:lstStyle/>
          <a:p>
            <a:pPr marL="0" indent="0">
              <a:buNone/>
            </a:pPr>
            <a:r>
              <a:rPr lang="en-US" dirty="0" smtClean="0">
                <a:solidFill>
                  <a:srgbClr val="FFFFFF"/>
                </a:solidFill>
              </a:rPr>
              <a:t>How do you respond to the tragedies and disappointments of life? Do you respond with the truth of the Gospel or with some “false” Gospel?  Preaching </a:t>
            </a:r>
            <a:r>
              <a:rPr lang="en-US" dirty="0">
                <a:solidFill>
                  <a:srgbClr val="FFFFFF"/>
                </a:solidFill>
              </a:rPr>
              <a:t>the Gospel to yourself helps you see God’s redemptive work in your life.  It changes your perspective from one of shame and defeat to one of hope. </a:t>
            </a:r>
          </a:p>
        </p:txBody>
      </p:sp>
    </p:spTree>
    <p:extLst>
      <p:ext uri="{BB962C8B-B14F-4D97-AF65-F5344CB8AC3E}">
        <p14:creationId xmlns:p14="http://schemas.microsoft.com/office/powerpoint/2010/main" val="109714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8656" y="733868"/>
            <a:ext cx="7271375" cy="3785652"/>
          </a:xfrm>
          <a:prstGeom prst="rect">
            <a:avLst/>
          </a:prstGeom>
          <a:noFill/>
        </p:spPr>
        <p:txBody>
          <a:bodyPr wrap="square" rtlCol="0">
            <a:spAutoFit/>
          </a:bodyPr>
          <a:lstStyle/>
          <a:p>
            <a:r>
              <a:rPr lang="en-US" sz="4000" dirty="0">
                <a:solidFill>
                  <a:srgbClr val="FFFFFF"/>
                </a:solidFill>
              </a:rPr>
              <a:t>If we misdiagnose the problem, then we will apply the wrong solution to it.  Often this means we chase solutions focused on information, behaviors, emotions, and “wounds.” </a:t>
            </a:r>
          </a:p>
        </p:txBody>
      </p:sp>
    </p:spTree>
    <p:extLst>
      <p:ext uri="{BB962C8B-B14F-4D97-AF65-F5344CB8AC3E}">
        <p14:creationId xmlns:p14="http://schemas.microsoft.com/office/powerpoint/2010/main" val="2117196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9691" y="991483"/>
            <a:ext cx="7271375" cy="2554545"/>
          </a:xfrm>
          <a:prstGeom prst="rect">
            <a:avLst/>
          </a:prstGeom>
          <a:noFill/>
        </p:spPr>
        <p:txBody>
          <a:bodyPr wrap="square" rtlCol="0">
            <a:spAutoFit/>
          </a:bodyPr>
          <a:lstStyle/>
          <a:p>
            <a:r>
              <a:rPr lang="en-US" sz="4000" dirty="0">
                <a:solidFill>
                  <a:srgbClr val="FFFFFF"/>
                </a:solidFill>
              </a:rPr>
              <a:t>But since sin is our fundamental problem, then solving that problem is a heart issue first and foremost.</a:t>
            </a:r>
            <a:endParaRPr lang="en-US" sz="4000" i="1" dirty="0">
              <a:solidFill>
                <a:srgbClr val="FFFFFF"/>
              </a:solidFill>
            </a:endParaRPr>
          </a:p>
        </p:txBody>
      </p:sp>
    </p:spTree>
    <p:extLst>
      <p:ext uri="{BB962C8B-B14F-4D97-AF65-F5344CB8AC3E}">
        <p14:creationId xmlns:p14="http://schemas.microsoft.com/office/powerpoint/2010/main" val="1863323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1110847"/>
            <a:ext cx="7271375" cy="2554545"/>
          </a:xfrm>
          <a:prstGeom prst="rect">
            <a:avLst/>
          </a:prstGeom>
          <a:noFill/>
        </p:spPr>
        <p:txBody>
          <a:bodyPr wrap="square" rtlCol="0">
            <a:spAutoFit/>
          </a:bodyPr>
          <a:lstStyle/>
          <a:p>
            <a:r>
              <a:rPr lang="en-US" sz="4000" dirty="0">
                <a:solidFill>
                  <a:srgbClr val="FFFFFF"/>
                </a:solidFill>
              </a:rPr>
              <a:t>“The heart is deceitful above all things, and desperately sick; </a:t>
            </a:r>
          </a:p>
          <a:p>
            <a:r>
              <a:rPr lang="en-US" sz="4000" dirty="0">
                <a:solidFill>
                  <a:srgbClr val="FFFFFF"/>
                </a:solidFill>
              </a:rPr>
              <a:t>who can understand it?”</a:t>
            </a:r>
          </a:p>
          <a:p>
            <a:r>
              <a:rPr lang="en-US" sz="4000" dirty="0">
                <a:solidFill>
                  <a:srgbClr val="FFFFFF"/>
                </a:solidFill>
              </a:rPr>
              <a:t> 									Jeremiah 17:9</a:t>
            </a:r>
          </a:p>
        </p:txBody>
      </p:sp>
    </p:spTree>
    <p:extLst>
      <p:ext uri="{BB962C8B-B14F-4D97-AF65-F5344CB8AC3E}">
        <p14:creationId xmlns:p14="http://schemas.microsoft.com/office/powerpoint/2010/main" val="118393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1110847"/>
            <a:ext cx="7271375" cy="1323439"/>
          </a:xfrm>
          <a:prstGeom prst="rect">
            <a:avLst/>
          </a:prstGeom>
          <a:noFill/>
        </p:spPr>
        <p:txBody>
          <a:bodyPr wrap="square" rtlCol="0">
            <a:spAutoFit/>
          </a:bodyPr>
          <a:lstStyle/>
          <a:p>
            <a:r>
              <a:rPr lang="en-US" sz="4000" dirty="0">
                <a:solidFill>
                  <a:srgbClr val="FFFFFF"/>
                </a:solidFill>
              </a:rPr>
              <a:t>The only way we can deal with our hearts is through the Gospel! </a:t>
            </a:r>
            <a:endParaRPr lang="en-US" sz="4000" i="1" dirty="0">
              <a:solidFill>
                <a:srgbClr val="FFFFFF"/>
              </a:solidFill>
            </a:endParaRPr>
          </a:p>
        </p:txBody>
      </p:sp>
    </p:spTree>
    <p:extLst>
      <p:ext uri="{BB962C8B-B14F-4D97-AF65-F5344CB8AC3E}">
        <p14:creationId xmlns:p14="http://schemas.microsoft.com/office/powerpoint/2010/main" val="1476800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2259" y="1047698"/>
            <a:ext cx="7271375" cy="2862322"/>
          </a:xfrm>
          <a:prstGeom prst="rect">
            <a:avLst/>
          </a:prstGeom>
          <a:noFill/>
        </p:spPr>
        <p:txBody>
          <a:bodyPr wrap="square" rtlCol="0">
            <a:spAutoFit/>
          </a:bodyPr>
          <a:lstStyle/>
          <a:p>
            <a:r>
              <a:rPr lang="en-US" sz="3600" dirty="0">
                <a:solidFill>
                  <a:schemeClr val="bg1"/>
                </a:solidFill>
              </a:rPr>
              <a:t>“For our sake he made him to be sin who knew no sin, so that in him we might become the righteousness of God.”					</a:t>
            </a:r>
          </a:p>
          <a:p>
            <a:r>
              <a:rPr lang="en-US" sz="3600" dirty="0">
                <a:solidFill>
                  <a:schemeClr val="bg1"/>
                </a:solidFill>
              </a:rPr>
              <a:t>							2 Corinthians 5:21</a:t>
            </a:r>
          </a:p>
        </p:txBody>
      </p:sp>
    </p:spTree>
    <p:extLst>
      <p:ext uri="{BB962C8B-B14F-4D97-AF65-F5344CB8AC3E}">
        <p14:creationId xmlns:p14="http://schemas.microsoft.com/office/powerpoint/2010/main" val="1053088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4555" y="1146077"/>
            <a:ext cx="7271375" cy="2308324"/>
          </a:xfrm>
          <a:prstGeom prst="rect">
            <a:avLst/>
          </a:prstGeom>
          <a:noFill/>
        </p:spPr>
        <p:txBody>
          <a:bodyPr wrap="square" rtlCol="0">
            <a:spAutoFit/>
          </a:bodyPr>
          <a:lstStyle/>
          <a:p>
            <a:r>
              <a:rPr lang="en-US" sz="3600" dirty="0">
                <a:solidFill>
                  <a:schemeClr val="bg1"/>
                </a:solidFill>
              </a:rPr>
              <a:t>“Therefore, if anyone is in Christ, he is a new creation. The old has passed away; behold, the new has come.” </a:t>
            </a:r>
          </a:p>
          <a:p>
            <a:r>
              <a:rPr lang="en-US" sz="3600" dirty="0">
                <a:solidFill>
                  <a:schemeClr val="bg1"/>
                </a:solidFill>
              </a:rPr>
              <a:t>								2 Corinthians 5:17 </a:t>
            </a:r>
          </a:p>
        </p:txBody>
      </p:sp>
    </p:spTree>
    <p:extLst>
      <p:ext uri="{BB962C8B-B14F-4D97-AF65-F5344CB8AC3E}">
        <p14:creationId xmlns:p14="http://schemas.microsoft.com/office/powerpoint/2010/main" val="287638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767703"/>
            <a:ext cx="7271375" cy="2554545"/>
          </a:xfrm>
          <a:prstGeom prst="rect">
            <a:avLst/>
          </a:prstGeom>
          <a:noFill/>
        </p:spPr>
        <p:txBody>
          <a:bodyPr wrap="square" rtlCol="0">
            <a:spAutoFit/>
          </a:bodyPr>
          <a:lstStyle/>
          <a:p>
            <a:r>
              <a:rPr lang="en-US" sz="4000" dirty="0">
                <a:solidFill>
                  <a:schemeClr val="bg1"/>
                </a:solidFill>
              </a:rPr>
              <a:t>If we have faith in the Gospel, then we become the beneficiaries of all the tremendous </a:t>
            </a:r>
            <a:r>
              <a:rPr lang="en-US" sz="4000">
                <a:solidFill>
                  <a:schemeClr val="bg1"/>
                </a:solidFill>
              </a:rPr>
              <a:t>power and blessings </a:t>
            </a:r>
            <a:r>
              <a:rPr lang="en-US" sz="4000" dirty="0">
                <a:solidFill>
                  <a:schemeClr val="bg1"/>
                </a:solidFill>
              </a:rPr>
              <a:t>that we need to change.</a:t>
            </a:r>
          </a:p>
        </p:txBody>
      </p:sp>
    </p:spTree>
    <p:extLst>
      <p:ext uri="{BB962C8B-B14F-4D97-AF65-F5344CB8AC3E}">
        <p14:creationId xmlns:p14="http://schemas.microsoft.com/office/powerpoint/2010/main" val="350126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1139494"/>
            <a:ext cx="7271375" cy="1323439"/>
          </a:xfrm>
          <a:prstGeom prst="rect">
            <a:avLst/>
          </a:prstGeom>
          <a:noFill/>
        </p:spPr>
        <p:txBody>
          <a:bodyPr wrap="square" rtlCol="0">
            <a:spAutoFit/>
          </a:bodyPr>
          <a:lstStyle/>
          <a:p>
            <a:pPr algn="ctr"/>
            <a:r>
              <a:rPr lang="en-US" sz="4000" dirty="0">
                <a:solidFill>
                  <a:schemeClr val="bg1"/>
                </a:solidFill>
              </a:rPr>
              <a:t>Having Faith in the Gospel vs. Knowledge About the Gospel</a:t>
            </a:r>
          </a:p>
        </p:txBody>
      </p:sp>
    </p:spTree>
    <p:extLst>
      <p:ext uri="{BB962C8B-B14F-4D97-AF65-F5344CB8AC3E}">
        <p14:creationId xmlns:p14="http://schemas.microsoft.com/office/powerpoint/2010/main" val="499903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dirty="0" smtClean="0">
                <a:solidFill>
                  <a:schemeClr val="bg1"/>
                </a:solidFill>
              </a:rPr>
              <a:t>Grace: Water for Thirsty Souls</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3</a:t>
            </a:r>
            <a:r>
              <a:rPr lang="en-US" dirty="0" smtClean="0">
                <a:solidFill>
                  <a:schemeClr val="bg1"/>
                </a:solidFill>
              </a:rPr>
              <a:t/>
            </a:r>
            <a:br>
              <a:rPr lang="en-US" dirty="0" smtClean="0">
                <a:solidFill>
                  <a:schemeClr val="bg1"/>
                </a:solidFill>
              </a:rPr>
            </a:br>
            <a:endParaRPr lang="en-US" dirty="0">
              <a:solidFill>
                <a:schemeClr val="bg1"/>
              </a:solidFill>
            </a:endParaRPr>
          </a:p>
        </p:txBody>
      </p:sp>
    </p:spTree>
    <p:extLst>
      <p:ext uri="{BB962C8B-B14F-4D97-AF65-F5344CB8AC3E}">
        <p14:creationId xmlns:p14="http://schemas.microsoft.com/office/powerpoint/2010/main" val="87283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93971" y="998699"/>
            <a:ext cx="7271375" cy="3170099"/>
          </a:xfrm>
          <a:prstGeom prst="rect">
            <a:avLst/>
          </a:prstGeom>
          <a:noFill/>
        </p:spPr>
        <p:txBody>
          <a:bodyPr wrap="square" rtlCol="0">
            <a:spAutoFit/>
          </a:bodyPr>
          <a:lstStyle/>
          <a:p>
            <a:r>
              <a:rPr lang="en-US" sz="4000" dirty="0">
                <a:solidFill>
                  <a:srgbClr val="FFFFFF"/>
                </a:solidFill>
              </a:rPr>
              <a:t>Originally, all creation was good, but man and woman were the pinnacle of God’s creation. They were created to shout God’s glory to the universe!</a:t>
            </a:r>
            <a:endParaRPr lang="en-US" sz="4000" i="1" dirty="0">
              <a:solidFill>
                <a:srgbClr val="FFFFFF"/>
              </a:solidFill>
            </a:endParaRPr>
          </a:p>
        </p:txBody>
      </p:sp>
    </p:spTree>
    <p:extLst>
      <p:ext uri="{BB962C8B-B14F-4D97-AF65-F5344CB8AC3E}">
        <p14:creationId xmlns:p14="http://schemas.microsoft.com/office/powerpoint/2010/main" val="3065388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623795"/>
            <a:ext cx="7271375" cy="3785652"/>
          </a:xfrm>
          <a:prstGeom prst="rect">
            <a:avLst/>
          </a:prstGeom>
          <a:noFill/>
        </p:spPr>
        <p:txBody>
          <a:bodyPr wrap="square" rtlCol="0">
            <a:spAutoFit/>
          </a:bodyPr>
          <a:lstStyle/>
          <a:p>
            <a:r>
              <a:rPr lang="en-US" sz="4000" dirty="0" smtClean="0">
                <a:solidFill>
                  <a:srgbClr val="FFFFFF"/>
                </a:solidFill>
              </a:rPr>
              <a:t>If you are a Christian, there are two parts of you that are constantly at war with each other: Your spirit and your flesh.  This is why we are both saints and sinners.</a:t>
            </a:r>
            <a:endParaRPr lang="en-US" sz="4000" i="1" dirty="0">
              <a:solidFill>
                <a:srgbClr val="FFFFFF"/>
              </a:solidFill>
            </a:endParaRPr>
          </a:p>
        </p:txBody>
      </p:sp>
    </p:spTree>
    <p:extLst>
      <p:ext uri="{BB962C8B-B14F-4D97-AF65-F5344CB8AC3E}">
        <p14:creationId xmlns:p14="http://schemas.microsoft.com/office/powerpoint/2010/main" val="1152142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833879"/>
            <a:ext cx="7271375" cy="3170099"/>
          </a:xfrm>
          <a:prstGeom prst="rect">
            <a:avLst/>
          </a:prstGeom>
          <a:noFill/>
        </p:spPr>
        <p:txBody>
          <a:bodyPr wrap="square" rtlCol="0">
            <a:spAutoFit/>
          </a:bodyPr>
          <a:lstStyle/>
          <a:p>
            <a:r>
              <a:rPr lang="en-US" sz="4000" dirty="0" smtClean="0">
                <a:solidFill>
                  <a:srgbClr val="FFFFFF"/>
                </a:solidFill>
              </a:rPr>
              <a:t>Your spirit is that part of you that has been made “new” because of Christ.  It bears fruit and, when it is in control of your mind and body, produces Godly behavior.</a:t>
            </a:r>
            <a:endParaRPr lang="en-US" sz="3600" dirty="0">
              <a:solidFill>
                <a:srgbClr val="FFFFFF"/>
              </a:solidFill>
            </a:endParaRPr>
          </a:p>
        </p:txBody>
      </p:sp>
    </p:spTree>
    <p:extLst>
      <p:ext uri="{BB962C8B-B14F-4D97-AF65-F5344CB8AC3E}">
        <p14:creationId xmlns:p14="http://schemas.microsoft.com/office/powerpoint/2010/main" val="925362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8656" y="733868"/>
            <a:ext cx="7271375" cy="3170099"/>
          </a:xfrm>
          <a:prstGeom prst="rect">
            <a:avLst/>
          </a:prstGeom>
          <a:noFill/>
        </p:spPr>
        <p:txBody>
          <a:bodyPr wrap="square" rtlCol="0">
            <a:spAutoFit/>
          </a:bodyPr>
          <a:lstStyle/>
          <a:p>
            <a:r>
              <a:rPr lang="en-US" sz="4000" dirty="0" smtClean="0">
                <a:solidFill>
                  <a:srgbClr val="FFFFFF"/>
                </a:solidFill>
              </a:rPr>
              <a:t>Your “flesh” is where sin still dwells in you.  When it is in control of your mind and body, you produce “works of the flesh” (Gal. 5:19). </a:t>
            </a:r>
            <a:endParaRPr lang="en-US" sz="4000" dirty="0">
              <a:solidFill>
                <a:srgbClr val="FFFFFF"/>
              </a:solidFill>
            </a:endParaRPr>
          </a:p>
        </p:txBody>
      </p:sp>
    </p:spTree>
    <p:extLst>
      <p:ext uri="{BB962C8B-B14F-4D97-AF65-F5344CB8AC3E}">
        <p14:creationId xmlns:p14="http://schemas.microsoft.com/office/powerpoint/2010/main" val="654886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753739"/>
            <a:ext cx="7271375" cy="3539430"/>
          </a:xfrm>
          <a:prstGeom prst="rect">
            <a:avLst/>
          </a:prstGeom>
          <a:noFill/>
        </p:spPr>
        <p:txBody>
          <a:bodyPr wrap="square" rtlCol="0">
            <a:spAutoFit/>
          </a:bodyPr>
          <a:lstStyle/>
          <a:p>
            <a:r>
              <a:rPr lang="en-US" sz="3200" dirty="0" smtClean="0">
                <a:solidFill>
                  <a:schemeClr val="bg1"/>
                </a:solidFill>
              </a:rPr>
              <a:t>“For </a:t>
            </a:r>
            <a:r>
              <a:rPr lang="en-US" sz="3200" dirty="0">
                <a:solidFill>
                  <a:schemeClr val="bg1"/>
                </a:solidFill>
              </a:rPr>
              <a:t>those who live according to the flesh set their minds on the things of the flesh, but those who live according to the Spirit set their minds on the things of the Spirit. </a:t>
            </a:r>
            <a:r>
              <a:rPr lang="en-US" sz="3200" dirty="0" smtClean="0">
                <a:solidFill>
                  <a:schemeClr val="bg1"/>
                </a:solidFill>
              </a:rPr>
              <a:t>For </a:t>
            </a:r>
            <a:r>
              <a:rPr lang="en-US" sz="3200" dirty="0">
                <a:solidFill>
                  <a:schemeClr val="bg1"/>
                </a:solidFill>
              </a:rPr>
              <a:t>to set the mind on the flesh is death, but to set the mind on the Spirit is life and peace</a:t>
            </a:r>
            <a:r>
              <a:rPr lang="en-US" sz="3200" dirty="0" smtClean="0">
                <a:solidFill>
                  <a:schemeClr val="bg1"/>
                </a:solidFill>
              </a:rPr>
              <a:t>.”			Romans 8:5-6</a:t>
            </a:r>
            <a:endParaRPr lang="en-US" sz="3200" dirty="0">
              <a:solidFill>
                <a:schemeClr val="bg1"/>
              </a:solidFill>
            </a:endParaRPr>
          </a:p>
        </p:txBody>
      </p:sp>
    </p:spTree>
    <p:extLst>
      <p:ext uri="{BB962C8B-B14F-4D97-AF65-F5344CB8AC3E}">
        <p14:creationId xmlns:p14="http://schemas.microsoft.com/office/powerpoint/2010/main" val="18014592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1110847"/>
            <a:ext cx="7271375" cy="3170099"/>
          </a:xfrm>
          <a:prstGeom prst="rect">
            <a:avLst/>
          </a:prstGeom>
          <a:noFill/>
        </p:spPr>
        <p:txBody>
          <a:bodyPr wrap="square" rtlCol="0">
            <a:spAutoFit/>
          </a:bodyPr>
          <a:lstStyle/>
          <a:p>
            <a:r>
              <a:rPr lang="en-US" sz="4000" dirty="0" smtClean="0">
                <a:solidFill>
                  <a:srgbClr val="FFFFFF"/>
                </a:solidFill>
              </a:rPr>
              <a:t>Here’s where we get tripped up in our efforts to grow: We try to change our flesh with will-power (which is just using flesh to fight flesh).</a:t>
            </a:r>
            <a:endParaRPr lang="en-US" sz="4000" dirty="0">
              <a:solidFill>
                <a:srgbClr val="FFFFFF"/>
              </a:solidFill>
            </a:endParaRPr>
          </a:p>
        </p:txBody>
      </p:sp>
    </p:spTree>
    <p:extLst>
      <p:ext uri="{BB962C8B-B14F-4D97-AF65-F5344CB8AC3E}">
        <p14:creationId xmlns:p14="http://schemas.microsoft.com/office/powerpoint/2010/main" val="19010921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1110847"/>
            <a:ext cx="7271375" cy="2554545"/>
          </a:xfrm>
          <a:prstGeom prst="rect">
            <a:avLst/>
          </a:prstGeom>
          <a:noFill/>
        </p:spPr>
        <p:txBody>
          <a:bodyPr wrap="square" rtlCol="0">
            <a:spAutoFit/>
          </a:bodyPr>
          <a:lstStyle/>
          <a:p>
            <a:r>
              <a:rPr lang="en-US" sz="4000" dirty="0" smtClean="0">
                <a:solidFill>
                  <a:srgbClr val="FFFFFF"/>
                </a:solidFill>
              </a:rPr>
              <a:t>Using will-power is basically saying “try harder.”  People do not change that way.  It is simply exhausting.</a:t>
            </a:r>
            <a:endParaRPr lang="en-US" sz="4000" i="1" dirty="0">
              <a:solidFill>
                <a:srgbClr val="FFFFFF"/>
              </a:solidFill>
            </a:endParaRPr>
          </a:p>
        </p:txBody>
      </p:sp>
    </p:spTree>
    <p:extLst>
      <p:ext uri="{BB962C8B-B14F-4D97-AF65-F5344CB8AC3E}">
        <p14:creationId xmlns:p14="http://schemas.microsoft.com/office/powerpoint/2010/main" val="1393493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566535"/>
            <a:ext cx="7271375" cy="3785652"/>
          </a:xfrm>
          <a:prstGeom prst="rect">
            <a:avLst/>
          </a:prstGeom>
          <a:noFill/>
        </p:spPr>
        <p:txBody>
          <a:bodyPr wrap="square" rtlCol="0">
            <a:spAutoFit/>
          </a:bodyPr>
          <a:lstStyle/>
          <a:p>
            <a:r>
              <a:rPr lang="en-US" sz="4000" dirty="0" smtClean="0">
                <a:solidFill>
                  <a:schemeClr val="bg1"/>
                </a:solidFill>
              </a:rPr>
              <a:t>God’s grace is what we need in order to experience genuine, lasting change.  When we have faith that we will receive grace, we actually get grace, and that is what changes us.</a:t>
            </a:r>
            <a:endParaRPr lang="en-US" sz="4000" dirty="0">
              <a:solidFill>
                <a:schemeClr val="bg1"/>
              </a:solidFill>
            </a:endParaRPr>
          </a:p>
        </p:txBody>
      </p:sp>
    </p:spTree>
    <p:extLst>
      <p:ext uri="{BB962C8B-B14F-4D97-AF65-F5344CB8AC3E}">
        <p14:creationId xmlns:p14="http://schemas.microsoft.com/office/powerpoint/2010/main" val="2136857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566535"/>
            <a:ext cx="7271375" cy="3785652"/>
          </a:xfrm>
          <a:prstGeom prst="rect">
            <a:avLst/>
          </a:prstGeom>
          <a:noFill/>
        </p:spPr>
        <p:txBody>
          <a:bodyPr wrap="square" rtlCol="0">
            <a:spAutoFit/>
          </a:bodyPr>
          <a:lstStyle/>
          <a:p>
            <a:r>
              <a:rPr lang="en-US" sz="4000" dirty="0" smtClean="0">
                <a:solidFill>
                  <a:schemeClr val="bg1"/>
                </a:solidFill>
              </a:rPr>
              <a:t>“And </a:t>
            </a:r>
            <a:r>
              <a:rPr lang="en-US" sz="4000" dirty="0">
                <a:solidFill>
                  <a:schemeClr val="bg1"/>
                </a:solidFill>
              </a:rPr>
              <a:t>God is able to make all grace abound to you, so that having all sufficiency in all things at all times, you may abound in every good </a:t>
            </a:r>
            <a:r>
              <a:rPr lang="en-US" sz="4000" dirty="0" smtClean="0">
                <a:solidFill>
                  <a:schemeClr val="bg1"/>
                </a:solidFill>
              </a:rPr>
              <a:t>work.”			2 Cor. 9:8</a:t>
            </a:r>
          </a:p>
          <a:p>
            <a:endParaRPr lang="en-US" sz="4000" dirty="0">
              <a:solidFill>
                <a:schemeClr val="bg1"/>
              </a:solidFill>
            </a:endParaRPr>
          </a:p>
        </p:txBody>
      </p:sp>
    </p:spTree>
    <p:extLst>
      <p:ext uri="{BB962C8B-B14F-4D97-AF65-F5344CB8AC3E}">
        <p14:creationId xmlns:p14="http://schemas.microsoft.com/office/powerpoint/2010/main" val="1788032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0707" y="793894"/>
            <a:ext cx="7271375" cy="3170099"/>
          </a:xfrm>
          <a:prstGeom prst="rect">
            <a:avLst/>
          </a:prstGeom>
          <a:noFill/>
        </p:spPr>
        <p:txBody>
          <a:bodyPr wrap="square" rtlCol="0">
            <a:spAutoFit/>
          </a:bodyPr>
          <a:lstStyle/>
          <a:p>
            <a:r>
              <a:rPr lang="en-US" sz="4000" dirty="0" smtClean="0">
                <a:solidFill>
                  <a:schemeClr val="bg1"/>
                </a:solidFill>
              </a:rPr>
              <a:t>Our effort is to engage in those activities that make us aware of God’s grace.  That grace fills our spirit so that our spirit can then control our flesh.</a:t>
            </a:r>
            <a:endParaRPr lang="en-US" sz="4000" dirty="0">
              <a:solidFill>
                <a:schemeClr val="bg1"/>
              </a:solidFill>
            </a:endParaRPr>
          </a:p>
        </p:txBody>
      </p:sp>
    </p:spTree>
    <p:extLst>
      <p:ext uri="{BB962C8B-B14F-4D97-AF65-F5344CB8AC3E}">
        <p14:creationId xmlns:p14="http://schemas.microsoft.com/office/powerpoint/2010/main" val="1722344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1139494"/>
            <a:ext cx="7271375" cy="2554545"/>
          </a:xfrm>
          <a:prstGeom prst="rect">
            <a:avLst/>
          </a:prstGeom>
          <a:noFill/>
        </p:spPr>
        <p:txBody>
          <a:bodyPr wrap="square" rtlCol="0">
            <a:spAutoFit/>
          </a:bodyPr>
          <a:lstStyle/>
          <a:p>
            <a:r>
              <a:rPr lang="en-US" sz="4000" dirty="0" smtClean="0">
                <a:solidFill>
                  <a:schemeClr val="bg1"/>
                </a:solidFill>
              </a:rPr>
              <a:t>“…Walk by the Spirit and you will not gratify the desires of the flesh.”				Galatians 5:16</a:t>
            </a:r>
          </a:p>
          <a:p>
            <a:endParaRPr lang="en-US" sz="4000" dirty="0">
              <a:solidFill>
                <a:schemeClr val="bg1"/>
              </a:solidFill>
            </a:endParaRPr>
          </a:p>
        </p:txBody>
      </p:sp>
    </p:spTree>
    <p:extLst>
      <p:ext uri="{BB962C8B-B14F-4D97-AF65-F5344CB8AC3E}">
        <p14:creationId xmlns:p14="http://schemas.microsoft.com/office/powerpoint/2010/main" val="1519076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948656" y="733868"/>
            <a:ext cx="7271375" cy="3785652"/>
          </a:xfrm>
          <a:prstGeom prst="rect">
            <a:avLst/>
          </a:prstGeom>
          <a:noFill/>
        </p:spPr>
        <p:txBody>
          <a:bodyPr wrap="square" rtlCol="0">
            <a:spAutoFit/>
          </a:bodyPr>
          <a:lstStyle/>
          <a:p>
            <a:r>
              <a:rPr lang="en-US" sz="4000">
                <a:solidFill>
                  <a:srgbClr val="FFFFFF"/>
                </a:solidFill>
              </a:rPr>
              <a:t>All of </a:t>
            </a:r>
            <a:r>
              <a:rPr lang="en-US" sz="4000" dirty="0">
                <a:solidFill>
                  <a:srgbClr val="FFFFFF"/>
                </a:solidFill>
              </a:rPr>
              <a:t>creation (people, plants, animals, the earth itself) was at peace, working together in perfect harmony. The Hebrew word for this universal peace is called </a:t>
            </a:r>
            <a:r>
              <a:rPr lang="en-US" sz="4000" i="1" dirty="0">
                <a:solidFill>
                  <a:srgbClr val="FFFFFF"/>
                </a:solidFill>
              </a:rPr>
              <a:t>Shalom</a:t>
            </a:r>
            <a:r>
              <a:rPr lang="en-US" sz="4000" dirty="0">
                <a:solidFill>
                  <a:srgbClr val="FFFFFF"/>
                </a:solidFill>
              </a:rPr>
              <a:t>.</a:t>
            </a:r>
          </a:p>
        </p:txBody>
      </p:sp>
    </p:spTree>
    <p:extLst>
      <p:ext uri="{BB962C8B-B14F-4D97-AF65-F5344CB8AC3E}">
        <p14:creationId xmlns:p14="http://schemas.microsoft.com/office/powerpoint/2010/main" val="3804518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smtClean="0">
                <a:solidFill>
                  <a:schemeClr val="bg1"/>
                </a:solidFill>
              </a:rPr>
              <a:t>Our </a:t>
            </a:r>
            <a:r>
              <a:rPr lang="en-US" sz="4900" dirty="0" smtClean="0">
                <a:solidFill>
                  <a:schemeClr val="bg1"/>
                </a:solidFill>
              </a:rPr>
              <a:t>Wreckage</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a:t>
            </a:r>
            <a:r>
              <a:rPr lang="en-US" sz="4000" dirty="0">
                <a:solidFill>
                  <a:schemeClr val="bg1"/>
                </a:solidFill>
              </a:rPr>
              <a:t>4</a:t>
            </a:r>
            <a:endParaRPr lang="en-US" dirty="0">
              <a:solidFill>
                <a:schemeClr val="bg1"/>
              </a:solidFill>
            </a:endParaRPr>
          </a:p>
        </p:txBody>
      </p:sp>
    </p:spTree>
    <p:extLst>
      <p:ext uri="{BB962C8B-B14F-4D97-AF65-F5344CB8AC3E}">
        <p14:creationId xmlns:p14="http://schemas.microsoft.com/office/powerpoint/2010/main" val="9862755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689169"/>
            <a:ext cx="7271375" cy="3785652"/>
          </a:xfrm>
          <a:prstGeom prst="rect">
            <a:avLst/>
          </a:prstGeom>
          <a:noFill/>
        </p:spPr>
        <p:txBody>
          <a:bodyPr wrap="square" rtlCol="0">
            <a:spAutoFit/>
          </a:bodyPr>
          <a:lstStyle/>
          <a:p>
            <a:r>
              <a:rPr lang="en-US" sz="4000" dirty="0" smtClean="0">
                <a:solidFill>
                  <a:srgbClr val="FFFFFF"/>
                </a:solidFill>
              </a:rPr>
              <a:t>Many of us stay stuck in our sin because we never prayerfully look at ourselves to identify our specific sin </a:t>
            </a:r>
            <a:r>
              <a:rPr lang="en-US" sz="4000" dirty="0">
                <a:solidFill>
                  <a:srgbClr val="FFFFFF"/>
                </a:solidFill>
              </a:rPr>
              <a:t>patterns. </a:t>
            </a:r>
            <a:r>
              <a:rPr lang="en-US" sz="4000" dirty="0" smtClean="0">
                <a:solidFill>
                  <a:srgbClr val="FFFFFF"/>
                </a:solidFill>
              </a:rPr>
              <a:t>Because of this we </a:t>
            </a:r>
            <a:r>
              <a:rPr lang="en-US" sz="4000" dirty="0">
                <a:solidFill>
                  <a:srgbClr val="FFFFFF"/>
                </a:solidFill>
              </a:rPr>
              <a:t>keep our </a:t>
            </a:r>
            <a:r>
              <a:rPr lang="en-US" sz="4000" dirty="0" smtClean="0">
                <a:solidFill>
                  <a:srgbClr val="FFFFFF"/>
                </a:solidFill>
              </a:rPr>
              <a:t>confession and repentance </a:t>
            </a:r>
            <a:r>
              <a:rPr lang="en-US" sz="4000" dirty="0">
                <a:solidFill>
                  <a:srgbClr val="FFFFFF"/>
                </a:solidFill>
              </a:rPr>
              <a:t>too </a:t>
            </a:r>
            <a:r>
              <a:rPr lang="en-US" sz="4000" dirty="0" smtClean="0">
                <a:solidFill>
                  <a:srgbClr val="FFFFFF"/>
                </a:solidFill>
              </a:rPr>
              <a:t>general.</a:t>
            </a:r>
            <a:endParaRPr lang="en-US" sz="4000" i="1" dirty="0">
              <a:solidFill>
                <a:srgbClr val="FFFFFF"/>
              </a:solidFill>
            </a:endParaRPr>
          </a:p>
        </p:txBody>
      </p:sp>
    </p:spTree>
    <p:extLst>
      <p:ext uri="{BB962C8B-B14F-4D97-AF65-F5344CB8AC3E}">
        <p14:creationId xmlns:p14="http://schemas.microsoft.com/office/powerpoint/2010/main" val="2340291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819916"/>
            <a:ext cx="7271375" cy="1938992"/>
          </a:xfrm>
          <a:prstGeom prst="rect">
            <a:avLst/>
          </a:prstGeom>
          <a:noFill/>
        </p:spPr>
        <p:txBody>
          <a:bodyPr wrap="square" rtlCol="0">
            <a:spAutoFit/>
          </a:bodyPr>
          <a:lstStyle/>
          <a:p>
            <a:r>
              <a:rPr lang="en-US" sz="4000" dirty="0" smtClean="0">
                <a:solidFill>
                  <a:schemeClr val="bg1"/>
                </a:solidFill>
              </a:rPr>
              <a:t>“If </a:t>
            </a:r>
            <a:r>
              <a:rPr lang="en-US" sz="4000" dirty="0">
                <a:solidFill>
                  <a:schemeClr val="bg1"/>
                </a:solidFill>
              </a:rPr>
              <a:t>we say we have no sin, we deceive ourselves, and the truth is not in </a:t>
            </a:r>
            <a:r>
              <a:rPr lang="en-US" sz="4000" dirty="0" smtClean="0">
                <a:solidFill>
                  <a:schemeClr val="bg1"/>
                </a:solidFill>
              </a:rPr>
              <a:t>us.”			1 John 1:8</a:t>
            </a:r>
            <a:endParaRPr lang="en-US" sz="4000" dirty="0">
              <a:solidFill>
                <a:schemeClr val="bg1"/>
              </a:solidFill>
            </a:endParaRPr>
          </a:p>
        </p:txBody>
      </p:sp>
    </p:spTree>
    <p:extLst>
      <p:ext uri="{BB962C8B-B14F-4D97-AF65-F5344CB8AC3E}">
        <p14:creationId xmlns:p14="http://schemas.microsoft.com/office/powerpoint/2010/main" val="16149619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572385"/>
            <a:ext cx="7271375" cy="3785652"/>
          </a:xfrm>
          <a:prstGeom prst="rect">
            <a:avLst/>
          </a:prstGeom>
          <a:noFill/>
        </p:spPr>
        <p:txBody>
          <a:bodyPr wrap="square" rtlCol="0">
            <a:spAutoFit/>
          </a:bodyPr>
          <a:lstStyle/>
          <a:p>
            <a:r>
              <a:rPr lang="en-US" sz="4000" dirty="0" smtClean="0">
                <a:solidFill>
                  <a:srgbClr val="FFFFFF"/>
                </a:solidFill>
              </a:rPr>
              <a:t>We need a map of our sin tendencies so that we can see where God’s transforming grace is needed the most.  A map helps us see what in us needs to be “put off” (Col. 3:9).</a:t>
            </a:r>
            <a:endParaRPr lang="en-US" sz="3600" dirty="0">
              <a:solidFill>
                <a:srgbClr val="FFFFFF"/>
              </a:solidFill>
            </a:endParaRPr>
          </a:p>
        </p:txBody>
      </p:sp>
    </p:spTree>
    <p:extLst>
      <p:ext uri="{BB962C8B-B14F-4D97-AF65-F5344CB8AC3E}">
        <p14:creationId xmlns:p14="http://schemas.microsoft.com/office/powerpoint/2010/main" val="11197682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572385"/>
            <a:ext cx="7271375" cy="3785652"/>
          </a:xfrm>
          <a:prstGeom prst="rect">
            <a:avLst/>
          </a:prstGeom>
          <a:noFill/>
        </p:spPr>
        <p:txBody>
          <a:bodyPr wrap="square" rtlCol="0">
            <a:spAutoFit/>
          </a:bodyPr>
          <a:lstStyle/>
          <a:p>
            <a:r>
              <a:rPr lang="en-US" sz="4000" dirty="0" smtClean="0">
                <a:solidFill>
                  <a:srgbClr val="FFFFFF"/>
                </a:solidFill>
              </a:rPr>
              <a:t>We will only be willing to look honestly at ourselves if:</a:t>
            </a:r>
          </a:p>
          <a:p>
            <a:pPr marL="571500" indent="-571500">
              <a:buFont typeface="Arial"/>
              <a:buChar char="•"/>
            </a:pPr>
            <a:r>
              <a:rPr lang="en-US" sz="4000" dirty="0" smtClean="0">
                <a:solidFill>
                  <a:srgbClr val="FFFFFF"/>
                </a:solidFill>
              </a:rPr>
              <a:t>We see God honestly for who he is, which humbles us</a:t>
            </a:r>
          </a:p>
          <a:p>
            <a:pPr marL="571500" indent="-571500">
              <a:buFont typeface="Arial"/>
              <a:buChar char="•"/>
            </a:pPr>
            <a:r>
              <a:rPr lang="en-US" sz="4000" dirty="0" smtClean="0">
                <a:solidFill>
                  <a:srgbClr val="FFFFFF"/>
                </a:solidFill>
              </a:rPr>
              <a:t>We are secure in God’s love for us</a:t>
            </a:r>
            <a:endParaRPr lang="en-US" sz="3600" dirty="0">
              <a:solidFill>
                <a:srgbClr val="FFFFFF"/>
              </a:solidFill>
            </a:endParaRPr>
          </a:p>
        </p:txBody>
      </p:sp>
    </p:spTree>
    <p:extLst>
      <p:ext uri="{BB962C8B-B14F-4D97-AF65-F5344CB8AC3E}">
        <p14:creationId xmlns:p14="http://schemas.microsoft.com/office/powerpoint/2010/main" val="560610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305463"/>
            <a:ext cx="7731664" cy="4031873"/>
          </a:xfrm>
          <a:prstGeom prst="rect">
            <a:avLst/>
          </a:prstGeom>
          <a:noFill/>
        </p:spPr>
        <p:txBody>
          <a:bodyPr wrap="square" rtlCol="0">
            <a:spAutoFit/>
          </a:bodyPr>
          <a:lstStyle/>
          <a:p>
            <a:r>
              <a:rPr lang="en-US" sz="3200" dirty="0" smtClean="0">
                <a:solidFill>
                  <a:schemeClr val="bg1"/>
                </a:solidFill>
              </a:rPr>
              <a:t>“For </a:t>
            </a:r>
            <a:r>
              <a:rPr lang="en-US" sz="3200" dirty="0">
                <a:solidFill>
                  <a:schemeClr val="bg1"/>
                </a:solidFill>
              </a:rPr>
              <a:t>self-examination to properly function in the lives of disciples, knowledge of God must lead to both honesty and humility. Honesty, in that our call is to be who we actually are before God, because God wants to transform us and cannot transform the people we pretend to be (because they do not exist)</a:t>
            </a:r>
            <a:r>
              <a:rPr lang="en-US" sz="3200" dirty="0" smtClean="0">
                <a:solidFill>
                  <a:schemeClr val="bg1"/>
                </a:solidFill>
              </a:rPr>
              <a:t>.”</a:t>
            </a:r>
          </a:p>
          <a:p>
            <a:r>
              <a:rPr lang="en-US" sz="3200" dirty="0">
                <a:solidFill>
                  <a:schemeClr val="bg1"/>
                </a:solidFill>
              </a:rPr>
              <a:t>	</a:t>
            </a:r>
            <a:r>
              <a:rPr lang="en-US" sz="3200" dirty="0" smtClean="0">
                <a:solidFill>
                  <a:schemeClr val="bg1"/>
                </a:solidFill>
              </a:rPr>
              <a:t>	 - Kyle </a:t>
            </a:r>
            <a:r>
              <a:rPr lang="en-US" sz="3200" dirty="0" err="1" smtClean="0">
                <a:solidFill>
                  <a:schemeClr val="bg1"/>
                </a:solidFill>
              </a:rPr>
              <a:t>Strobel</a:t>
            </a:r>
            <a:endParaRPr lang="en-US" sz="3200" dirty="0">
              <a:solidFill>
                <a:schemeClr val="bg1"/>
              </a:solidFill>
            </a:endParaRPr>
          </a:p>
        </p:txBody>
      </p:sp>
    </p:spTree>
    <p:extLst>
      <p:ext uri="{BB962C8B-B14F-4D97-AF65-F5344CB8AC3E}">
        <p14:creationId xmlns:p14="http://schemas.microsoft.com/office/powerpoint/2010/main" val="14037742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dirty="0" smtClean="0">
                <a:solidFill>
                  <a:schemeClr val="bg1"/>
                </a:solidFill>
              </a:rPr>
              <a:t>Self Examination Part 1:</a:t>
            </a:r>
            <a:br>
              <a:rPr lang="en-US" sz="4900" dirty="0" smtClean="0">
                <a:solidFill>
                  <a:schemeClr val="bg1"/>
                </a:solidFill>
              </a:rPr>
            </a:br>
            <a:r>
              <a:rPr lang="en-US" sz="4900" dirty="0" smtClean="0">
                <a:solidFill>
                  <a:schemeClr val="bg1"/>
                </a:solidFill>
              </a:rPr>
              <a:t>Heart Idols</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a:t>
            </a:r>
            <a:r>
              <a:rPr lang="en-US" sz="4000" dirty="0">
                <a:solidFill>
                  <a:schemeClr val="bg1"/>
                </a:solidFill>
              </a:rPr>
              <a:t>5</a:t>
            </a:r>
            <a:endParaRPr lang="en-US" dirty="0">
              <a:solidFill>
                <a:schemeClr val="bg1"/>
              </a:solidFill>
            </a:endParaRPr>
          </a:p>
        </p:txBody>
      </p:sp>
    </p:spTree>
    <p:extLst>
      <p:ext uri="{BB962C8B-B14F-4D97-AF65-F5344CB8AC3E}">
        <p14:creationId xmlns:p14="http://schemas.microsoft.com/office/powerpoint/2010/main" val="3676821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689169"/>
            <a:ext cx="7271375" cy="3170099"/>
          </a:xfrm>
          <a:prstGeom prst="rect">
            <a:avLst/>
          </a:prstGeom>
          <a:noFill/>
        </p:spPr>
        <p:txBody>
          <a:bodyPr wrap="square" rtlCol="0">
            <a:spAutoFit/>
          </a:bodyPr>
          <a:lstStyle/>
          <a:p>
            <a:r>
              <a:rPr lang="en-US" sz="4000" dirty="0" smtClean="0">
                <a:solidFill>
                  <a:srgbClr val="FFFFFF"/>
                </a:solidFill>
              </a:rPr>
              <a:t>Heart Idols Defined:</a:t>
            </a:r>
            <a:endParaRPr lang="en-US" sz="4000" dirty="0">
              <a:solidFill>
                <a:srgbClr val="FFFFFF"/>
              </a:solidFill>
            </a:endParaRPr>
          </a:p>
          <a:p>
            <a:r>
              <a:rPr lang="en-US" sz="4000" dirty="0" smtClean="0">
                <a:solidFill>
                  <a:srgbClr val="FFFFFF"/>
                </a:solidFill>
              </a:rPr>
              <a:t>Idols are any created thing that we pursue rather than God for comfort, security, significance, or validation. </a:t>
            </a:r>
            <a:endParaRPr lang="en-US" sz="4000" dirty="0">
              <a:solidFill>
                <a:srgbClr val="FFFFFF"/>
              </a:solidFill>
            </a:endParaRPr>
          </a:p>
        </p:txBody>
      </p:sp>
    </p:spTree>
    <p:extLst>
      <p:ext uri="{BB962C8B-B14F-4D97-AF65-F5344CB8AC3E}">
        <p14:creationId xmlns:p14="http://schemas.microsoft.com/office/powerpoint/2010/main" val="5367460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819916"/>
            <a:ext cx="7271375" cy="1938992"/>
          </a:xfrm>
          <a:prstGeom prst="rect">
            <a:avLst/>
          </a:prstGeom>
          <a:noFill/>
        </p:spPr>
        <p:txBody>
          <a:bodyPr wrap="square" rtlCol="0">
            <a:spAutoFit/>
          </a:bodyPr>
          <a:lstStyle/>
          <a:p>
            <a:pPr algn="ctr"/>
            <a:r>
              <a:rPr lang="en-US" sz="4000" dirty="0" smtClean="0">
                <a:solidFill>
                  <a:schemeClr val="bg1"/>
                </a:solidFill>
              </a:rPr>
              <a:t>The Story of Jacob &amp; Esau</a:t>
            </a:r>
          </a:p>
          <a:p>
            <a:pPr algn="ctr"/>
            <a:endParaRPr lang="en-US" sz="4000" dirty="0" smtClean="0">
              <a:solidFill>
                <a:schemeClr val="bg1"/>
              </a:solidFill>
            </a:endParaRPr>
          </a:p>
          <a:p>
            <a:pPr algn="ctr"/>
            <a:r>
              <a:rPr lang="en-US" sz="4000" dirty="0" smtClean="0">
                <a:solidFill>
                  <a:schemeClr val="bg1"/>
                </a:solidFill>
              </a:rPr>
              <a:t>Genesis 25:29-34</a:t>
            </a:r>
            <a:endParaRPr lang="en-US" sz="4000" dirty="0">
              <a:solidFill>
                <a:schemeClr val="bg1"/>
              </a:solidFill>
            </a:endParaRPr>
          </a:p>
        </p:txBody>
      </p:sp>
    </p:spTree>
    <p:extLst>
      <p:ext uri="{BB962C8B-B14F-4D97-AF65-F5344CB8AC3E}">
        <p14:creationId xmlns:p14="http://schemas.microsoft.com/office/powerpoint/2010/main" val="6823628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572385"/>
            <a:ext cx="7271375" cy="3785652"/>
          </a:xfrm>
          <a:prstGeom prst="rect">
            <a:avLst/>
          </a:prstGeom>
          <a:noFill/>
        </p:spPr>
        <p:txBody>
          <a:bodyPr wrap="square" rtlCol="0">
            <a:spAutoFit/>
          </a:bodyPr>
          <a:lstStyle/>
          <a:p>
            <a:r>
              <a:rPr lang="en-US" sz="4000" dirty="0" smtClean="0">
                <a:solidFill>
                  <a:srgbClr val="FFFFFF"/>
                </a:solidFill>
              </a:rPr>
              <a:t>We become open to idolatry when we stop valuing God and His promises to us.  In other words, when we stop worshipping him we find a substitute “god” to worship.</a:t>
            </a:r>
            <a:endParaRPr lang="en-US" sz="3600" dirty="0">
              <a:solidFill>
                <a:srgbClr val="FFFFFF"/>
              </a:solidFill>
            </a:endParaRPr>
          </a:p>
        </p:txBody>
      </p:sp>
    </p:spTree>
    <p:extLst>
      <p:ext uri="{BB962C8B-B14F-4D97-AF65-F5344CB8AC3E}">
        <p14:creationId xmlns:p14="http://schemas.microsoft.com/office/powerpoint/2010/main" val="1184524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6539" y="1210939"/>
            <a:ext cx="7271375" cy="2554545"/>
          </a:xfrm>
          <a:prstGeom prst="rect">
            <a:avLst/>
          </a:prstGeom>
          <a:noFill/>
        </p:spPr>
        <p:txBody>
          <a:bodyPr wrap="square" rtlCol="0">
            <a:spAutoFit/>
          </a:bodyPr>
          <a:lstStyle/>
          <a:p>
            <a:r>
              <a:rPr lang="en-US" sz="4000" dirty="0">
                <a:solidFill>
                  <a:srgbClr val="FFFFFF"/>
                </a:solidFill>
              </a:rPr>
              <a:t>For Adam and Eve, to experience shalom was to be “naked </a:t>
            </a:r>
            <a:r>
              <a:rPr lang="en-US" sz="4000">
                <a:solidFill>
                  <a:srgbClr val="FFFFFF"/>
                </a:solidFill>
              </a:rPr>
              <a:t>and unashamed" because they were without sin </a:t>
            </a:r>
            <a:r>
              <a:rPr lang="en-US" sz="4000" dirty="0">
                <a:solidFill>
                  <a:srgbClr val="FFFFFF"/>
                </a:solidFill>
              </a:rPr>
              <a:t>(Gen. 2:25)</a:t>
            </a:r>
            <a:endParaRPr lang="en-US" sz="4000" i="1" dirty="0">
              <a:solidFill>
                <a:srgbClr val="FFFFFF"/>
              </a:solidFill>
            </a:endParaRPr>
          </a:p>
        </p:txBody>
      </p:sp>
    </p:spTree>
    <p:extLst>
      <p:ext uri="{BB962C8B-B14F-4D97-AF65-F5344CB8AC3E}">
        <p14:creationId xmlns:p14="http://schemas.microsoft.com/office/powerpoint/2010/main" val="14833250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6469" y="597293"/>
            <a:ext cx="7271375" cy="3970318"/>
          </a:xfrm>
          <a:prstGeom prst="rect">
            <a:avLst/>
          </a:prstGeom>
          <a:noFill/>
        </p:spPr>
        <p:txBody>
          <a:bodyPr wrap="square" rtlCol="0">
            <a:spAutoFit/>
          </a:bodyPr>
          <a:lstStyle/>
          <a:p>
            <a:r>
              <a:rPr lang="en-US" sz="3600" dirty="0" smtClean="0">
                <a:solidFill>
                  <a:schemeClr val="bg1"/>
                </a:solidFill>
              </a:rPr>
              <a:t>"</a:t>
            </a:r>
            <a:r>
              <a:rPr lang="mr-IN" sz="3600" dirty="0" smtClean="0">
                <a:solidFill>
                  <a:schemeClr val="bg1"/>
                </a:solidFill>
              </a:rPr>
              <a:t>…</a:t>
            </a:r>
            <a:r>
              <a:rPr lang="en-US" sz="3600" dirty="0" smtClean="0">
                <a:solidFill>
                  <a:schemeClr val="bg1"/>
                </a:solidFill>
              </a:rPr>
              <a:t>for </a:t>
            </a:r>
            <a:r>
              <a:rPr lang="en-US" sz="3600" dirty="0">
                <a:solidFill>
                  <a:schemeClr val="bg1"/>
                </a:solidFill>
              </a:rPr>
              <a:t>my people have committed two evils: </a:t>
            </a:r>
            <a:r>
              <a:rPr lang="en-US" sz="3600" dirty="0" smtClean="0">
                <a:solidFill>
                  <a:schemeClr val="bg1"/>
                </a:solidFill>
              </a:rPr>
              <a:t>they have </a:t>
            </a:r>
            <a:r>
              <a:rPr lang="en-US" sz="3600" dirty="0">
                <a:solidFill>
                  <a:schemeClr val="bg1"/>
                </a:solidFill>
              </a:rPr>
              <a:t>forsaken me, </a:t>
            </a:r>
            <a:r>
              <a:rPr lang="en-US" sz="3600" dirty="0" smtClean="0">
                <a:solidFill>
                  <a:schemeClr val="bg1"/>
                </a:solidFill>
              </a:rPr>
              <a:t>the fountain of </a:t>
            </a:r>
            <a:r>
              <a:rPr lang="en-US" sz="3600" dirty="0">
                <a:solidFill>
                  <a:schemeClr val="bg1"/>
                </a:solidFill>
              </a:rPr>
              <a:t>living waters, </a:t>
            </a:r>
            <a:r>
              <a:rPr lang="en-US" sz="3600" dirty="0" smtClean="0">
                <a:solidFill>
                  <a:schemeClr val="bg1"/>
                </a:solidFill>
              </a:rPr>
              <a:t>and </a:t>
            </a:r>
            <a:r>
              <a:rPr lang="en-US" sz="3600" dirty="0">
                <a:solidFill>
                  <a:schemeClr val="bg1"/>
                </a:solidFill>
              </a:rPr>
              <a:t>hewed out cisterns for themselves, </a:t>
            </a:r>
          </a:p>
          <a:p>
            <a:r>
              <a:rPr lang="en-US" sz="3600" dirty="0">
                <a:solidFill>
                  <a:schemeClr val="bg1"/>
                </a:solidFill>
              </a:rPr>
              <a:t>broken cisterns that can hold no water</a:t>
            </a:r>
            <a:r>
              <a:rPr lang="en-US" sz="3600" dirty="0" smtClean="0">
                <a:solidFill>
                  <a:schemeClr val="bg1"/>
                </a:solidFill>
              </a:rPr>
              <a:t>."</a:t>
            </a:r>
          </a:p>
          <a:p>
            <a:r>
              <a:rPr lang="en-US" sz="3600" dirty="0" smtClean="0">
                <a:solidFill>
                  <a:schemeClr val="bg1"/>
                </a:solidFill>
              </a:rPr>
              <a:t>                    Jeremiah 2:13  </a:t>
            </a:r>
            <a:endParaRPr lang="en-US" sz="3600" dirty="0">
              <a:solidFill>
                <a:schemeClr val="bg1"/>
              </a:solidFill>
            </a:endParaRPr>
          </a:p>
        </p:txBody>
      </p:sp>
    </p:spTree>
    <p:extLst>
      <p:ext uri="{BB962C8B-B14F-4D97-AF65-F5344CB8AC3E}">
        <p14:creationId xmlns:p14="http://schemas.microsoft.com/office/powerpoint/2010/main" val="11933875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931181"/>
            <a:ext cx="7731664" cy="2554545"/>
          </a:xfrm>
          <a:prstGeom prst="rect">
            <a:avLst/>
          </a:prstGeom>
          <a:noFill/>
        </p:spPr>
        <p:txBody>
          <a:bodyPr wrap="square" rtlCol="0">
            <a:spAutoFit/>
          </a:bodyPr>
          <a:lstStyle/>
          <a:p>
            <a:r>
              <a:rPr lang="en-US" sz="4000" dirty="0" smtClean="0">
                <a:solidFill>
                  <a:schemeClr val="bg1"/>
                </a:solidFill>
              </a:rPr>
              <a:t>Our “two wrongs” of idolatry from Jeremiah 2:13:</a:t>
            </a:r>
          </a:p>
          <a:p>
            <a:pPr marL="1028700" lvl="1" indent="-571500">
              <a:buFont typeface="Arial"/>
              <a:buChar char="•"/>
            </a:pPr>
            <a:r>
              <a:rPr lang="en-US" sz="4000" dirty="0" smtClean="0">
                <a:solidFill>
                  <a:schemeClr val="bg1"/>
                </a:solidFill>
              </a:rPr>
              <a:t>Rejection of God</a:t>
            </a:r>
          </a:p>
          <a:p>
            <a:pPr marL="1028700" lvl="1" indent="-571500">
              <a:buFont typeface="Arial"/>
              <a:buChar char="•"/>
            </a:pPr>
            <a:r>
              <a:rPr lang="en-US" sz="4000" dirty="0" smtClean="0">
                <a:solidFill>
                  <a:schemeClr val="bg1"/>
                </a:solidFill>
              </a:rPr>
              <a:t>Pride</a:t>
            </a:r>
            <a:endParaRPr lang="en-US" sz="4000" dirty="0">
              <a:solidFill>
                <a:schemeClr val="bg1"/>
              </a:solidFill>
            </a:endParaRPr>
          </a:p>
        </p:txBody>
      </p:sp>
    </p:spTree>
    <p:extLst>
      <p:ext uri="{BB962C8B-B14F-4D97-AF65-F5344CB8AC3E}">
        <p14:creationId xmlns:p14="http://schemas.microsoft.com/office/powerpoint/2010/main" val="7052654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931181"/>
            <a:ext cx="7731664" cy="2554545"/>
          </a:xfrm>
          <a:prstGeom prst="rect">
            <a:avLst/>
          </a:prstGeom>
          <a:noFill/>
        </p:spPr>
        <p:txBody>
          <a:bodyPr wrap="square" rtlCol="0">
            <a:spAutoFit/>
          </a:bodyPr>
          <a:lstStyle/>
          <a:p>
            <a:r>
              <a:rPr lang="en-US" sz="4000" dirty="0" smtClean="0">
                <a:solidFill>
                  <a:schemeClr val="bg1"/>
                </a:solidFill>
              </a:rPr>
              <a:t>Types of Heart Idols:</a:t>
            </a:r>
          </a:p>
          <a:p>
            <a:pPr marL="914400" lvl="1" indent="-457200">
              <a:buFont typeface="Arial"/>
              <a:buChar char="•"/>
            </a:pPr>
            <a:r>
              <a:rPr lang="en-US" sz="4000" dirty="0" smtClean="0">
                <a:solidFill>
                  <a:schemeClr val="bg1"/>
                </a:solidFill>
              </a:rPr>
              <a:t>Comfort idols (“mood alter”)</a:t>
            </a:r>
          </a:p>
          <a:p>
            <a:pPr marL="914400" lvl="1" indent="-457200">
              <a:buFont typeface="Arial"/>
              <a:buChar char="•"/>
            </a:pPr>
            <a:r>
              <a:rPr lang="en-US" sz="4000" dirty="0" smtClean="0">
                <a:solidFill>
                  <a:schemeClr val="bg1"/>
                </a:solidFill>
              </a:rPr>
              <a:t>Control idols ( give security)</a:t>
            </a:r>
          </a:p>
          <a:p>
            <a:pPr marL="914400" lvl="1" indent="-457200">
              <a:buFont typeface="Arial"/>
              <a:buChar char="•"/>
            </a:pPr>
            <a:r>
              <a:rPr lang="en-US" sz="4000" dirty="0" smtClean="0">
                <a:solidFill>
                  <a:schemeClr val="bg1"/>
                </a:solidFill>
              </a:rPr>
              <a:t>People idols (playing God)</a:t>
            </a:r>
            <a:endParaRPr lang="en-US" sz="4000" dirty="0">
              <a:solidFill>
                <a:schemeClr val="bg1"/>
              </a:solidFill>
            </a:endParaRPr>
          </a:p>
        </p:txBody>
      </p:sp>
    </p:spTree>
    <p:extLst>
      <p:ext uri="{BB962C8B-B14F-4D97-AF65-F5344CB8AC3E}">
        <p14:creationId xmlns:p14="http://schemas.microsoft.com/office/powerpoint/2010/main" val="6357765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594974"/>
            <a:ext cx="7731664" cy="3785652"/>
          </a:xfrm>
          <a:prstGeom prst="rect">
            <a:avLst/>
          </a:prstGeom>
          <a:noFill/>
        </p:spPr>
        <p:txBody>
          <a:bodyPr wrap="square" rtlCol="0">
            <a:spAutoFit/>
          </a:bodyPr>
          <a:lstStyle/>
          <a:p>
            <a:r>
              <a:rPr lang="en-US" sz="4000" dirty="0" smtClean="0">
                <a:solidFill>
                  <a:schemeClr val="bg1"/>
                </a:solidFill>
              </a:rPr>
              <a:t>Few suggestions about the heart idols worksheet:</a:t>
            </a:r>
          </a:p>
          <a:p>
            <a:pPr marL="571500" indent="-571500">
              <a:buFont typeface="Arial"/>
              <a:buChar char="•"/>
            </a:pPr>
            <a:r>
              <a:rPr lang="en-US" sz="4000" dirty="0" smtClean="0">
                <a:solidFill>
                  <a:schemeClr val="bg1"/>
                </a:solidFill>
              </a:rPr>
              <a:t>Keep plugging away at (it will likely take more than 1 week)</a:t>
            </a:r>
          </a:p>
          <a:p>
            <a:pPr marL="571500" indent="-571500">
              <a:buFont typeface="Arial"/>
              <a:buChar char="•"/>
            </a:pPr>
            <a:r>
              <a:rPr lang="en-US" sz="4000" dirty="0" smtClean="0">
                <a:solidFill>
                  <a:schemeClr val="bg1"/>
                </a:solidFill>
              </a:rPr>
              <a:t>Focus on patterns, not everything you ever did</a:t>
            </a:r>
            <a:endParaRPr lang="en-US" sz="4000" dirty="0">
              <a:solidFill>
                <a:schemeClr val="bg1"/>
              </a:solidFill>
            </a:endParaRPr>
          </a:p>
        </p:txBody>
      </p:sp>
    </p:spTree>
    <p:extLst>
      <p:ext uri="{BB962C8B-B14F-4D97-AF65-F5344CB8AC3E}">
        <p14:creationId xmlns:p14="http://schemas.microsoft.com/office/powerpoint/2010/main" val="17661555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dirty="0" smtClean="0">
                <a:solidFill>
                  <a:schemeClr val="bg1"/>
                </a:solidFill>
              </a:rPr>
              <a:t>Self Examination Part 2:</a:t>
            </a:r>
            <a:br>
              <a:rPr lang="en-US" sz="4900" dirty="0" smtClean="0">
                <a:solidFill>
                  <a:schemeClr val="bg1"/>
                </a:solidFill>
              </a:rPr>
            </a:br>
            <a:r>
              <a:rPr lang="en-US" sz="4900" dirty="0" smtClean="0">
                <a:solidFill>
                  <a:schemeClr val="bg1"/>
                </a:solidFill>
              </a:rPr>
              <a:t>Shame</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6</a:t>
            </a:r>
            <a:endParaRPr lang="en-US" dirty="0">
              <a:solidFill>
                <a:schemeClr val="bg1"/>
              </a:solidFill>
            </a:endParaRPr>
          </a:p>
        </p:txBody>
      </p:sp>
    </p:spTree>
    <p:extLst>
      <p:ext uri="{BB962C8B-B14F-4D97-AF65-F5344CB8AC3E}">
        <p14:creationId xmlns:p14="http://schemas.microsoft.com/office/powerpoint/2010/main" val="18281372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371640"/>
            <a:ext cx="7271375" cy="4031873"/>
          </a:xfrm>
          <a:prstGeom prst="rect">
            <a:avLst/>
          </a:prstGeom>
          <a:noFill/>
        </p:spPr>
        <p:txBody>
          <a:bodyPr wrap="square" rtlCol="0">
            <a:spAutoFit/>
          </a:bodyPr>
          <a:lstStyle/>
          <a:p>
            <a:r>
              <a:rPr lang="en-US" sz="4000" dirty="0" smtClean="0">
                <a:solidFill>
                  <a:srgbClr val="FFFFFF"/>
                </a:solidFill>
              </a:rPr>
              <a:t>Shame Defined:</a:t>
            </a:r>
            <a:endParaRPr lang="en-US" sz="4000" dirty="0">
              <a:solidFill>
                <a:srgbClr val="FFFFFF"/>
              </a:solidFill>
            </a:endParaRPr>
          </a:p>
          <a:p>
            <a:r>
              <a:rPr lang="en-US" sz="3600" dirty="0" smtClean="0">
                <a:solidFill>
                  <a:srgbClr val="FFFFFF"/>
                </a:solidFill>
              </a:rPr>
              <a:t>“Shame </a:t>
            </a:r>
            <a:r>
              <a:rPr lang="en-US" sz="3600" dirty="0">
                <a:solidFill>
                  <a:srgbClr val="FFFFFF"/>
                </a:solidFill>
              </a:rPr>
              <a:t>is the deep sense that you are unacceptable because of something you did, something done to you, or something associated with you. You feel exposed and humiliated</a:t>
            </a:r>
            <a:r>
              <a:rPr lang="en-US" sz="3600" dirty="0" smtClean="0">
                <a:solidFill>
                  <a:srgbClr val="FFFFFF"/>
                </a:solidFill>
              </a:rPr>
              <a:t>.”	Ed Welch</a:t>
            </a:r>
            <a:endParaRPr lang="en-US" sz="3600" dirty="0">
              <a:solidFill>
                <a:srgbClr val="FFFFFF"/>
              </a:solidFill>
            </a:endParaRPr>
          </a:p>
        </p:txBody>
      </p:sp>
    </p:spTree>
    <p:extLst>
      <p:ext uri="{BB962C8B-B14F-4D97-AF65-F5344CB8AC3E}">
        <p14:creationId xmlns:p14="http://schemas.microsoft.com/office/powerpoint/2010/main" val="15729934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768506"/>
            <a:ext cx="7271375" cy="2923877"/>
          </a:xfrm>
          <a:prstGeom prst="rect">
            <a:avLst/>
          </a:prstGeom>
          <a:noFill/>
        </p:spPr>
        <p:txBody>
          <a:bodyPr wrap="square" rtlCol="0">
            <a:spAutoFit/>
          </a:bodyPr>
          <a:lstStyle/>
          <a:p>
            <a:r>
              <a:rPr lang="en-US" sz="4000" dirty="0" smtClean="0">
                <a:solidFill>
                  <a:srgbClr val="FFFFFF"/>
                </a:solidFill>
              </a:rPr>
              <a:t>Symptoms of Shame:</a:t>
            </a:r>
          </a:p>
          <a:p>
            <a:pPr marL="571500" lvl="0" indent="-571500">
              <a:buFont typeface="Arial"/>
              <a:buChar char="•"/>
            </a:pPr>
            <a:r>
              <a:rPr lang="en-US" sz="3600" dirty="0">
                <a:solidFill>
                  <a:srgbClr val="FFFFFF"/>
                </a:solidFill>
              </a:rPr>
              <a:t>You feel like you don’t belong;</a:t>
            </a:r>
          </a:p>
          <a:p>
            <a:pPr marL="571500" lvl="0" indent="-571500">
              <a:buFont typeface="Arial"/>
              <a:buChar char="•"/>
            </a:pPr>
            <a:r>
              <a:rPr lang="en-US" sz="3600" dirty="0">
                <a:solidFill>
                  <a:srgbClr val="FFFFFF"/>
                </a:solidFill>
              </a:rPr>
              <a:t>You feel exposed; or</a:t>
            </a:r>
          </a:p>
          <a:p>
            <a:pPr marL="571500" indent="-571500">
              <a:buFont typeface="Arial"/>
              <a:buChar char="•"/>
            </a:pPr>
            <a:r>
              <a:rPr lang="en-US" sz="3600" dirty="0">
                <a:solidFill>
                  <a:srgbClr val="FFFFFF"/>
                </a:solidFill>
              </a:rPr>
              <a:t>You feel like there is something wrong with you </a:t>
            </a:r>
          </a:p>
        </p:txBody>
      </p:sp>
    </p:spTree>
    <p:extLst>
      <p:ext uri="{BB962C8B-B14F-4D97-AF65-F5344CB8AC3E}">
        <p14:creationId xmlns:p14="http://schemas.microsoft.com/office/powerpoint/2010/main" val="7742285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931181"/>
            <a:ext cx="7731664" cy="1938992"/>
          </a:xfrm>
          <a:prstGeom prst="rect">
            <a:avLst/>
          </a:prstGeom>
          <a:noFill/>
        </p:spPr>
        <p:txBody>
          <a:bodyPr wrap="square" rtlCol="0">
            <a:spAutoFit/>
          </a:bodyPr>
          <a:lstStyle/>
          <a:p>
            <a:r>
              <a:rPr lang="en-US" sz="4000" dirty="0" smtClean="0">
                <a:solidFill>
                  <a:schemeClr val="bg1"/>
                </a:solidFill>
              </a:rPr>
              <a:t>Shame is a consequences of sin.  It entered creation when Adam and Eve first sinned (Genesis 3:7).</a:t>
            </a:r>
            <a:endParaRPr lang="en-US" sz="4000" dirty="0">
              <a:solidFill>
                <a:schemeClr val="bg1"/>
              </a:solidFill>
            </a:endParaRPr>
          </a:p>
        </p:txBody>
      </p:sp>
    </p:spTree>
    <p:extLst>
      <p:ext uri="{BB962C8B-B14F-4D97-AF65-F5344CB8AC3E}">
        <p14:creationId xmlns:p14="http://schemas.microsoft.com/office/powerpoint/2010/main" val="10416859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557618"/>
            <a:ext cx="7731664" cy="3170099"/>
          </a:xfrm>
          <a:prstGeom prst="rect">
            <a:avLst/>
          </a:prstGeom>
          <a:noFill/>
        </p:spPr>
        <p:txBody>
          <a:bodyPr wrap="square" rtlCol="0">
            <a:spAutoFit/>
          </a:bodyPr>
          <a:lstStyle/>
          <a:p>
            <a:pPr algn="ctr"/>
            <a:r>
              <a:rPr lang="en-US" sz="4000" dirty="0" smtClean="0">
                <a:solidFill>
                  <a:schemeClr val="bg1"/>
                </a:solidFill>
              </a:rPr>
              <a:t>Guilt vs. Shame</a:t>
            </a:r>
          </a:p>
          <a:p>
            <a:pPr marL="571500" indent="-571500">
              <a:buFont typeface="Arial"/>
              <a:buChar char="•"/>
            </a:pPr>
            <a:r>
              <a:rPr lang="en-US" sz="4000" dirty="0" smtClean="0">
                <a:solidFill>
                  <a:schemeClr val="bg1"/>
                </a:solidFill>
              </a:rPr>
              <a:t>Guilt attaches to our actions; shame attaches to us personally</a:t>
            </a:r>
          </a:p>
          <a:p>
            <a:pPr marL="571500" indent="-571500">
              <a:buFont typeface="Arial"/>
              <a:buChar char="•"/>
            </a:pPr>
            <a:r>
              <a:rPr lang="en-US" sz="4000" dirty="0" smtClean="0">
                <a:solidFill>
                  <a:schemeClr val="bg1"/>
                </a:solidFill>
              </a:rPr>
              <a:t>Shame makes us hide from God; guilt drives us to God</a:t>
            </a:r>
          </a:p>
        </p:txBody>
      </p:sp>
    </p:spTree>
    <p:extLst>
      <p:ext uri="{BB962C8B-B14F-4D97-AF65-F5344CB8AC3E}">
        <p14:creationId xmlns:p14="http://schemas.microsoft.com/office/powerpoint/2010/main" val="13289536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72461"/>
            <a:ext cx="8229600" cy="857250"/>
          </a:xfrm>
        </p:spPr>
        <p:txBody>
          <a:bodyPr>
            <a:normAutofit fontScale="90000"/>
          </a:bodyPr>
          <a:lstStyle/>
          <a:p>
            <a:r>
              <a:rPr lang="en-US" dirty="0">
                <a:solidFill>
                  <a:schemeClr val="bg1"/>
                </a:solidFill>
              </a:rPr>
              <a:t>Sources of Shame</a:t>
            </a:r>
            <a:br>
              <a:rPr lang="en-US" dirty="0">
                <a:solidFill>
                  <a:schemeClr val="bg1"/>
                </a:solidFill>
              </a:rPr>
            </a:br>
            <a:endParaRPr lang="en-US" dirty="0"/>
          </a:p>
        </p:txBody>
      </p:sp>
      <p:sp>
        <p:nvSpPr>
          <p:cNvPr id="9" name="Content Placeholder 8"/>
          <p:cNvSpPr>
            <a:spLocks noGrp="1"/>
          </p:cNvSpPr>
          <p:nvPr>
            <p:ph sz="half" idx="1"/>
          </p:nvPr>
        </p:nvSpPr>
        <p:spPr>
          <a:xfrm>
            <a:off x="457200" y="1329711"/>
            <a:ext cx="4038600" cy="2545556"/>
          </a:xfrm>
        </p:spPr>
        <p:txBody>
          <a:bodyPr>
            <a:normAutofit fontScale="92500" lnSpcReduction="20000"/>
          </a:bodyPr>
          <a:lstStyle/>
          <a:p>
            <a:r>
              <a:rPr lang="en-US" dirty="0" smtClean="0">
                <a:solidFill>
                  <a:srgbClr val="FFFFFF"/>
                </a:solidFill>
              </a:rPr>
              <a:t>Childhood abuse</a:t>
            </a:r>
          </a:p>
          <a:p>
            <a:r>
              <a:rPr lang="en-US" dirty="0" smtClean="0">
                <a:solidFill>
                  <a:srgbClr val="FFFFFF"/>
                </a:solidFill>
              </a:rPr>
              <a:t>Our secret sins</a:t>
            </a:r>
          </a:p>
          <a:p>
            <a:r>
              <a:rPr lang="en-US" dirty="0" smtClean="0">
                <a:solidFill>
                  <a:srgbClr val="FFFFFF"/>
                </a:solidFill>
              </a:rPr>
              <a:t>Exposed sins</a:t>
            </a:r>
          </a:p>
          <a:p>
            <a:r>
              <a:rPr lang="en-US" dirty="0" smtClean="0">
                <a:solidFill>
                  <a:srgbClr val="FFFFFF"/>
                </a:solidFill>
              </a:rPr>
              <a:t>Body image</a:t>
            </a:r>
          </a:p>
          <a:p>
            <a:r>
              <a:rPr lang="en-US" dirty="0" smtClean="0">
                <a:solidFill>
                  <a:srgbClr val="FFFFFF"/>
                </a:solidFill>
              </a:rPr>
              <a:t>Career failure</a:t>
            </a:r>
          </a:p>
          <a:p>
            <a:r>
              <a:rPr lang="en-US" dirty="0" smtClean="0">
                <a:solidFill>
                  <a:srgbClr val="FFFFFF"/>
                </a:solidFill>
              </a:rPr>
              <a:t>Poverty</a:t>
            </a:r>
            <a:endParaRPr lang="en-US" dirty="0">
              <a:solidFill>
                <a:srgbClr val="FFFFFF"/>
              </a:solidFill>
            </a:endParaRPr>
          </a:p>
        </p:txBody>
      </p:sp>
      <p:sp>
        <p:nvSpPr>
          <p:cNvPr id="10" name="Content Placeholder 9"/>
          <p:cNvSpPr>
            <a:spLocks noGrp="1"/>
          </p:cNvSpPr>
          <p:nvPr>
            <p:ph sz="half" idx="2"/>
          </p:nvPr>
        </p:nvSpPr>
        <p:spPr>
          <a:xfrm>
            <a:off x="4648200" y="1329711"/>
            <a:ext cx="4038600" cy="2545556"/>
          </a:xfrm>
        </p:spPr>
        <p:txBody>
          <a:bodyPr>
            <a:normAutofit fontScale="92500" lnSpcReduction="20000"/>
          </a:bodyPr>
          <a:lstStyle/>
          <a:p>
            <a:r>
              <a:rPr lang="en-US" dirty="0" smtClean="0">
                <a:solidFill>
                  <a:srgbClr val="FFFFFF"/>
                </a:solidFill>
              </a:rPr>
              <a:t>Addiction of family members</a:t>
            </a:r>
          </a:p>
          <a:p>
            <a:r>
              <a:rPr lang="en-US" dirty="0" smtClean="0">
                <a:solidFill>
                  <a:srgbClr val="FFFFFF"/>
                </a:solidFill>
              </a:rPr>
              <a:t>Shaming parents, friends, bosses</a:t>
            </a:r>
          </a:p>
          <a:p>
            <a:r>
              <a:rPr lang="en-US" dirty="0" smtClean="0">
                <a:solidFill>
                  <a:srgbClr val="FFFFFF"/>
                </a:solidFill>
              </a:rPr>
              <a:t>Cultural shame</a:t>
            </a:r>
          </a:p>
          <a:p>
            <a:r>
              <a:rPr lang="en-US" dirty="0" smtClean="0">
                <a:solidFill>
                  <a:srgbClr val="FFFFFF"/>
                </a:solidFill>
              </a:rPr>
              <a:t>Religious shame</a:t>
            </a:r>
            <a:endParaRPr lang="en-US" dirty="0">
              <a:solidFill>
                <a:srgbClr val="FFFFFF"/>
              </a:solidFill>
            </a:endParaRPr>
          </a:p>
        </p:txBody>
      </p:sp>
    </p:spTree>
    <p:extLst>
      <p:ext uri="{BB962C8B-B14F-4D97-AF65-F5344CB8AC3E}">
        <p14:creationId xmlns:p14="http://schemas.microsoft.com/office/powerpoint/2010/main" val="1894184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ll_Titl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0750926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FF"/>
                </a:solidFill>
              </a:rPr>
              <a:t>The Gospel is the Antidote to Shame!</a:t>
            </a:r>
            <a:endParaRPr lang="en-US" dirty="0">
              <a:solidFill>
                <a:srgbClr val="FFFFFF"/>
              </a:solidFill>
            </a:endParaRPr>
          </a:p>
        </p:txBody>
      </p:sp>
      <p:sp>
        <p:nvSpPr>
          <p:cNvPr id="5" name="Content Placeholder 4"/>
          <p:cNvSpPr>
            <a:spLocks noGrp="1"/>
          </p:cNvSpPr>
          <p:nvPr>
            <p:ph idx="1"/>
          </p:nvPr>
        </p:nvSpPr>
        <p:spPr>
          <a:xfrm>
            <a:off x="457200" y="957334"/>
            <a:ext cx="8229600" cy="3394472"/>
          </a:xfrm>
        </p:spPr>
        <p:txBody>
          <a:bodyPr>
            <a:noAutofit/>
          </a:bodyPr>
          <a:lstStyle/>
          <a:p>
            <a:pPr lvl="0"/>
            <a:r>
              <a:rPr lang="en-US" dirty="0">
                <a:solidFill>
                  <a:srgbClr val="FFFFFF"/>
                </a:solidFill>
              </a:rPr>
              <a:t>Christ </a:t>
            </a:r>
            <a:r>
              <a:rPr lang="en-US" dirty="0" smtClean="0">
                <a:solidFill>
                  <a:srgbClr val="FFFFFF"/>
                </a:solidFill>
              </a:rPr>
              <a:t>bears </a:t>
            </a:r>
            <a:r>
              <a:rPr lang="en-US" dirty="0">
                <a:solidFill>
                  <a:srgbClr val="FFFFFF"/>
                </a:solidFill>
              </a:rPr>
              <a:t>our shame </a:t>
            </a:r>
            <a:r>
              <a:rPr lang="en-US" dirty="0" smtClean="0">
                <a:solidFill>
                  <a:srgbClr val="FFFFFF"/>
                </a:solidFill>
              </a:rPr>
              <a:t>for us </a:t>
            </a:r>
            <a:r>
              <a:rPr lang="en-US" dirty="0">
                <a:solidFill>
                  <a:srgbClr val="FFFFFF"/>
                </a:solidFill>
              </a:rPr>
              <a:t>(Hebrews 12:2)</a:t>
            </a:r>
          </a:p>
          <a:p>
            <a:pPr lvl="0"/>
            <a:r>
              <a:rPr lang="en-US" dirty="0">
                <a:solidFill>
                  <a:srgbClr val="FFFFFF"/>
                </a:solidFill>
              </a:rPr>
              <a:t>Even though sin stains us, Christ makes us as white as snow (Isaiah 1:18)</a:t>
            </a:r>
          </a:p>
          <a:p>
            <a:pPr lvl="0"/>
            <a:r>
              <a:rPr lang="en-US" dirty="0">
                <a:solidFill>
                  <a:srgbClr val="FFFFFF"/>
                </a:solidFill>
              </a:rPr>
              <a:t>Because of Christ’s perfect love, we no longer need live in fear (1 John 4:18</a:t>
            </a:r>
            <a:r>
              <a:rPr lang="en-US" dirty="0" smtClean="0">
                <a:solidFill>
                  <a:srgbClr val="FFFFFF"/>
                </a:solidFill>
              </a:rPr>
              <a:t>)</a:t>
            </a:r>
            <a:endParaRPr lang="en-US" dirty="0">
              <a:solidFill>
                <a:srgbClr val="FFFFFF"/>
              </a:solidFill>
            </a:endParaRPr>
          </a:p>
        </p:txBody>
      </p:sp>
    </p:spTree>
    <p:extLst>
      <p:ext uri="{BB962C8B-B14F-4D97-AF65-F5344CB8AC3E}">
        <p14:creationId xmlns:p14="http://schemas.microsoft.com/office/powerpoint/2010/main" val="125961086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FF"/>
                </a:solidFill>
              </a:rPr>
              <a:t>The Gospel is the Antidote to Shame!</a:t>
            </a:r>
            <a:endParaRPr lang="en-US" dirty="0">
              <a:solidFill>
                <a:srgbClr val="FFFFFF"/>
              </a:solidFill>
            </a:endParaRPr>
          </a:p>
        </p:txBody>
      </p:sp>
      <p:sp>
        <p:nvSpPr>
          <p:cNvPr id="5" name="Content Placeholder 4"/>
          <p:cNvSpPr>
            <a:spLocks noGrp="1"/>
          </p:cNvSpPr>
          <p:nvPr>
            <p:ph idx="1"/>
          </p:nvPr>
        </p:nvSpPr>
        <p:spPr>
          <a:xfrm>
            <a:off x="457200" y="1321559"/>
            <a:ext cx="8229600" cy="3394472"/>
          </a:xfrm>
        </p:spPr>
        <p:txBody>
          <a:bodyPr>
            <a:noAutofit/>
          </a:bodyPr>
          <a:lstStyle/>
          <a:p>
            <a:pPr lvl="0"/>
            <a:r>
              <a:rPr lang="en-US" dirty="0">
                <a:solidFill>
                  <a:srgbClr val="FFFFFF"/>
                </a:solidFill>
              </a:rPr>
              <a:t>We are a new creation; our old lives have passed away (2 Corinthians 5:17)</a:t>
            </a:r>
          </a:p>
          <a:p>
            <a:pPr lvl="0"/>
            <a:r>
              <a:rPr lang="en-US" dirty="0">
                <a:solidFill>
                  <a:srgbClr val="FFFFFF"/>
                </a:solidFill>
              </a:rPr>
              <a:t>We are part of a new family in the household of God that desires to build us up, not tear us down (Romans 15:2)</a:t>
            </a:r>
          </a:p>
        </p:txBody>
      </p:sp>
    </p:spTree>
    <p:extLst>
      <p:ext uri="{BB962C8B-B14F-4D97-AF65-F5344CB8AC3E}">
        <p14:creationId xmlns:p14="http://schemas.microsoft.com/office/powerpoint/2010/main" val="3860159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dirty="0" smtClean="0">
                <a:solidFill>
                  <a:schemeClr val="bg1"/>
                </a:solidFill>
              </a:rPr>
              <a:t>Self Examination Part 3:</a:t>
            </a:r>
            <a:br>
              <a:rPr lang="en-US" sz="4900" dirty="0" smtClean="0">
                <a:solidFill>
                  <a:schemeClr val="bg1"/>
                </a:solidFill>
              </a:rPr>
            </a:br>
            <a:r>
              <a:rPr lang="en-US" sz="4900" dirty="0" smtClean="0">
                <a:solidFill>
                  <a:schemeClr val="bg1"/>
                </a:solidFill>
              </a:rPr>
              <a:t>Bitterness</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7</a:t>
            </a:r>
            <a:endParaRPr lang="en-US" dirty="0">
              <a:solidFill>
                <a:schemeClr val="bg1"/>
              </a:solidFill>
            </a:endParaRPr>
          </a:p>
        </p:txBody>
      </p:sp>
    </p:spTree>
    <p:extLst>
      <p:ext uri="{BB962C8B-B14F-4D97-AF65-F5344CB8AC3E}">
        <p14:creationId xmlns:p14="http://schemas.microsoft.com/office/powerpoint/2010/main" val="21310650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371640"/>
            <a:ext cx="7271375" cy="3785652"/>
          </a:xfrm>
          <a:prstGeom prst="rect">
            <a:avLst/>
          </a:prstGeom>
          <a:noFill/>
        </p:spPr>
        <p:txBody>
          <a:bodyPr wrap="square" rtlCol="0">
            <a:spAutoFit/>
          </a:bodyPr>
          <a:lstStyle/>
          <a:p>
            <a:r>
              <a:rPr lang="en-US" sz="4000" dirty="0" smtClean="0">
                <a:solidFill>
                  <a:srgbClr val="FFFFFF"/>
                </a:solidFill>
              </a:rPr>
              <a:t>Many of us become stuck in bitterness.  Our belief that we have been wronged by circumstances, other people, or even God becomes the major theme of our lives. </a:t>
            </a:r>
            <a:endParaRPr lang="en-US" sz="3600" dirty="0">
              <a:solidFill>
                <a:srgbClr val="FFFFFF"/>
              </a:solidFill>
            </a:endParaRPr>
          </a:p>
        </p:txBody>
      </p:sp>
    </p:spTree>
    <p:extLst>
      <p:ext uri="{BB962C8B-B14F-4D97-AF65-F5344CB8AC3E}">
        <p14:creationId xmlns:p14="http://schemas.microsoft.com/office/powerpoint/2010/main" val="13299158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556" y="768506"/>
            <a:ext cx="7838387" cy="3477875"/>
          </a:xfrm>
          <a:prstGeom prst="rect">
            <a:avLst/>
          </a:prstGeom>
          <a:noFill/>
        </p:spPr>
        <p:txBody>
          <a:bodyPr wrap="square" rtlCol="0">
            <a:spAutoFit/>
          </a:bodyPr>
          <a:lstStyle/>
          <a:p>
            <a:r>
              <a:rPr lang="en-US" sz="4000" dirty="0" smtClean="0">
                <a:solidFill>
                  <a:srgbClr val="FFFFFF"/>
                </a:solidFill>
              </a:rPr>
              <a:t>We know that biblically we are to:</a:t>
            </a:r>
          </a:p>
          <a:p>
            <a:pPr marL="571500" indent="-571500">
              <a:buFont typeface="Arial"/>
              <a:buChar char="•"/>
            </a:pPr>
            <a:r>
              <a:rPr lang="en-US" sz="3600" dirty="0" smtClean="0">
                <a:solidFill>
                  <a:srgbClr val="FFFFFF"/>
                </a:solidFill>
              </a:rPr>
              <a:t>Rejoice in our suffering (Rom. 5:3)</a:t>
            </a:r>
          </a:p>
          <a:p>
            <a:pPr marL="571500" indent="-571500">
              <a:buFont typeface="Arial"/>
              <a:buChar char="•"/>
            </a:pPr>
            <a:r>
              <a:rPr lang="en-US" sz="3600" dirty="0" smtClean="0">
                <a:solidFill>
                  <a:srgbClr val="FFFFFF"/>
                </a:solidFill>
              </a:rPr>
              <a:t>Share in Christ’s suffering (Phil. 3:8)</a:t>
            </a:r>
          </a:p>
          <a:p>
            <a:pPr marL="571500" indent="-571500">
              <a:buFont typeface="Arial"/>
              <a:buChar char="•"/>
            </a:pPr>
            <a:r>
              <a:rPr lang="en-US" sz="3600" dirty="0" smtClean="0">
                <a:solidFill>
                  <a:srgbClr val="FFFFFF"/>
                </a:solidFill>
              </a:rPr>
              <a:t>Bless those who harm us (1 Peter 3:9)</a:t>
            </a:r>
          </a:p>
          <a:p>
            <a:pPr marL="571500" indent="-571500">
              <a:buFont typeface="Arial"/>
              <a:buChar char="•"/>
            </a:pPr>
            <a:r>
              <a:rPr lang="en-US" sz="3600" dirty="0" smtClean="0">
                <a:solidFill>
                  <a:srgbClr val="FFFFFF"/>
                </a:solidFill>
              </a:rPr>
              <a:t>Forgive others without precondition </a:t>
            </a:r>
            <a:br>
              <a:rPr lang="en-US" sz="3600" dirty="0" smtClean="0">
                <a:solidFill>
                  <a:srgbClr val="FFFFFF"/>
                </a:solidFill>
              </a:rPr>
            </a:br>
            <a:r>
              <a:rPr lang="en-US" sz="3600" dirty="0" smtClean="0">
                <a:solidFill>
                  <a:srgbClr val="FFFFFF"/>
                </a:solidFill>
              </a:rPr>
              <a:t>	(Col. 3:13)</a:t>
            </a:r>
            <a:endParaRPr lang="en-US" sz="3200" dirty="0">
              <a:solidFill>
                <a:srgbClr val="FFFFFF"/>
              </a:solidFill>
            </a:endParaRPr>
          </a:p>
        </p:txBody>
      </p:sp>
    </p:spTree>
    <p:extLst>
      <p:ext uri="{BB962C8B-B14F-4D97-AF65-F5344CB8AC3E}">
        <p14:creationId xmlns:p14="http://schemas.microsoft.com/office/powerpoint/2010/main" val="5901297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3785652"/>
          </a:xfrm>
          <a:prstGeom prst="rect">
            <a:avLst/>
          </a:prstGeom>
          <a:noFill/>
        </p:spPr>
        <p:txBody>
          <a:bodyPr wrap="square" rtlCol="0">
            <a:spAutoFit/>
          </a:bodyPr>
          <a:lstStyle/>
          <a:p>
            <a:r>
              <a:rPr lang="en-US" sz="4000" dirty="0">
                <a:solidFill>
                  <a:srgbClr val="FFFFFF"/>
                </a:solidFill>
              </a:rPr>
              <a:t>But the problem really isn’t determining </a:t>
            </a:r>
            <a:r>
              <a:rPr lang="en-US" sz="4000" i="1" dirty="0">
                <a:solidFill>
                  <a:srgbClr val="FFFFFF"/>
                </a:solidFill>
              </a:rPr>
              <a:t>what</a:t>
            </a:r>
            <a:r>
              <a:rPr lang="en-US" sz="4000" dirty="0">
                <a:solidFill>
                  <a:srgbClr val="FFFFFF"/>
                </a:solidFill>
              </a:rPr>
              <a:t> our response should look like, but rather </a:t>
            </a:r>
            <a:r>
              <a:rPr lang="en-US" sz="4000" i="1" dirty="0">
                <a:solidFill>
                  <a:srgbClr val="FFFFFF"/>
                </a:solidFill>
              </a:rPr>
              <a:t>how</a:t>
            </a:r>
            <a:r>
              <a:rPr lang="en-US" sz="4000" dirty="0">
                <a:solidFill>
                  <a:srgbClr val="FFFFFF"/>
                </a:solidFill>
              </a:rPr>
              <a:t> we can have that response.  How can we possibly respond to the hard stuff of life biblically? </a:t>
            </a:r>
          </a:p>
        </p:txBody>
      </p:sp>
    </p:spTree>
    <p:extLst>
      <p:ext uri="{BB962C8B-B14F-4D97-AF65-F5344CB8AC3E}">
        <p14:creationId xmlns:p14="http://schemas.microsoft.com/office/powerpoint/2010/main" val="20437175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1705383"/>
            <a:ext cx="7731664" cy="707886"/>
          </a:xfrm>
          <a:prstGeom prst="rect">
            <a:avLst/>
          </a:prstGeom>
          <a:noFill/>
        </p:spPr>
        <p:txBody>
          <a:bodyPr wrap="square" rtlCol="0">
            <a:spAutoFit/>
          </a:bodyPr>
          <a:lstStyle/>
          <a:p>
            <a:pPr algn="ctr"/>
            <a:r>
              <a:rPr lang="en-US" sz="4000" dirty="0" smtClean="0">
                <a:solidFill>
                  <a:schemeClr val="bg1"/>
                </a:solidFill>
              </a:rPr>
              <a:t>The Story of Job</a:t>
            </a:r>
          </a:p>
        </p:txBody>
      </p:sp>
    </p:spTree>
    <p:extLst>
      <p:ext uri="{BB962C8B-B14F-4D97-AF65-F5344CB8AC3E}">
        <p14:creationId xmlns:p14="http://schemas.microsoft.com/office/powerpoint/2010/main" val="7058952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3170099"/>
          </a:xfrm>
          <a:prstGeom prst="rect">
            <a:avLst/>
          </a:prstGeom>
          <a:noFill/>
        </p:spPr>
        <p:txBody>
          <a:bodyPr wrap="square" rtlCol="0">
            <a:spAutoFit/>
          </a:bodyPr>
          <a:lstStyle/>
          <a:p>
            <a:r>
              <a:rPr lang="en-US" sz="4000" dirty="0" smtClean="0">
                <a:solidFill>
                  <a:srgbClr val="FFFFFF"/>
                </a:solidFill>
              </a:rPr>
              <a:t>In the end, Job lost his bitterness, not because he finally understood the reason why he suffered, but because he was able to encounter God in the middle of his suffering.</a:t>
            </a:r>
            <a:endParaRPr lang="en-US" sz="4000" dirty="0">
              <a:solidFill>
                <a:srgbClr val="FFFFFF"/>
              </a:solidFill>
            </a:endParaRPr>
          </a:p>
        </p:txBody>
      </p:sp>
    </p:spTree>
    <p:extLst>
      <p:ext uri="{BB962C8B-B14F-4D97-AF65-F5344CB8AC3E}">
        <p14:creationId xmlns:p14="http://schemas.microsoft.com/office/powerpoint/2010/main" val="15916349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3170099"/>
          </a:xfrm>
          <a:prstGeom prst="rect">
            <a:avLst/>
          </a:prstGeom>
          <a:noFill/>
        </p:spPr>
        <p:txBody>
          <a:bodyPr wrap="square" rtlCol="0">
            <a:spAutoFit/>
          </a:bodyPr>
          <a:lstStyle/>
          <a:p>
            <a:r>
              <a:rPr lang="en-US" sz="4000" dirty="0" smtClean="0">
                <a:solidFill>
                  <a:srgbClr val="FFFFFF"/>
                </a:solidFill>
              </a:rPr>
              <a:t>Seeing God’s glory in the middle of our suffering is a moment of grace. That grace produces in us a supernatural joy that allows us to bear the weight of our afflictions. </a:t>
            </a:r>
            <a:endParaRPr lang="en-US" sz="4000" dirty="0">
              <a:solidFill>
                <a:srgbClr val="FFFFFF"/>
              </a:solidFill>
            </a:endParaRPr>
          </a:p>
        </p:txBody>
      </p:sp>
    </p:spTree>
    <p:extLst>
      <p:ext uri="{BB962C8B-B14F-4D97-AF65-F5344CB8AC3E}">
        <p14:creationId xmlns:p14="http://schemas.microsoft.com/office/powerpoint/2010/main" val="4257044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2252" y="800434"/>
            <a:ext cx="7927757" cy="3046988"/>
          </a:xfrm>
          <a:prstGeom prst="rect">
            <a:avLst/>
          </a:prstGeom>
          <a:noFill/>
        </p:spPr>
        <p:txBody>
          <a:bodyPr wrap="square" rtlCol="0">
            <a:spAutoFit/>
          </a:bodyPr>
          <a:lstStyle/>
          <a:p>
            <a:r>
              <a:rPr lang="en-US" sz="3200" dirty="0" smtClean="0">
                <a:solidFill>
                  <a:srgbClr val="FFFFFF"/>
                </a:solidFill>
              </a:rPr>
              <a:t>“So </a:t>
            </a:r>
            <a:r>
              <a:rPr lang="en-US" sz="3200" dirty="0">
                <a:solidFill>
                  <a:srgbClr val="FFFFFF"/>
                </a:solidFill>
              </a:rPr>
              <a:t>we do not lose heart. Though our outer self is wasting away, our inner self is being renewed day by day. For this light momentary affliction is preparing for us an eternal weight of glory beyond all comparison, as we look not to the things that are seen but to the </a:t>
            </a:r>
            <a:r>
              <a:rPr lang="en-US" sz="3200" dirty="0" smtClean="0">
                <a:solidFill>
                  <a:srgbClr val="FFFFFF"/>
                </a:solidFill>
              </a:rPr>
              <a:t>things</a:t>
            </a:r>
            <a:endParaRPr lang="en-US" sz="3200" dirty="0">
              <a:solidFill>
                <a:srgbClr val="FFFFFF"/>
              </a:solidFill>
            </a:endParaRPr>
          </a:p>
        </p:txBody>
      </p:sp>
    </p:spTree>
    <p:extLst>
      <p:ext uri="{BB962C8B-B14F-4D97-AF65-F5344CB8AC3E}">
        <p14:creationId xmlns:p14="http://schemas.microsoft.com/office/powerpoint/2010/main" val="149286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7635" y="559229"/>
            <a:ext cx="7271375" cy="3170099"/>
          </a:xfrm>
          <a:prstGeom prst="rect">
            <a:avLst/>
          </a:prstGeom>
          <a:noFill/>
        </p:spPr>
        <p:txBody>
          <a:bodyPr wrap="square" rtlCol="0">
            <a:spAutoFit/>
          </a:bodyPr>
          <a:lstStyle/>
          <a:p>
            <a:r>
              <a:rPr lang="en-US" sz="4000" dirty="0">
                <a:solidFill>
                  <a:srgbClr val="FFFFFF"/>
                </a:solidFill>
              </a:rPr>
              <a:t>When the Fall occurred, shalom was destroyed. Our souls long for shalom. We were made for it, but we can’t find it. Instead, every day will live in a storm of sin.</a:t>
            </a:r>
            <a:endParaRPr lang="en-US" sz="4000" i="1" dirty="0">
              <a:solidFill>
                <a:srgbClr val="FFFFFF"/>
              </a:solidFill>
            </a:endParaRPr>
          </a:p>
        </p:txBody>
      </p:sp>
    </p:spTree>
    <p:extLst>
      <p:ext uri="{BB962C8B-B14F-4D97-AF65-F5344CB8AC3E}">
        <p14:creationId xmlns:p14="http://schemas.microsoft.com/office/powerpoint/2010/main" val="29628292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2252" y="641669"/>
            <a:ext cx="7927757" cy="1569660"/>
          </a:xfrm>
          <a:prstGeom prst="rect">
            <a:avLst/>
          </a:prstGeom>
          <a:noFill/>
        </p:spPr>
        <p:txBody>
          <a:bodyPr wrap="square" rtlCol="0">
            <a:spAutoFit/>
          </a:bodyPr>
          <a:lstStyle/>
          <a:p>
            <a:r>
              <a:rPr lang="en-US" sz="3200" dirty="0">
                <a:solidFill>
                  <a:srgbClr val="FFFFFF"/>
                </a:solidFill>
              </a:rPr>
              <a:t>t</a:t>
            </a:r>
            <a:r>
              <a:rPr lang="en-US" sz="3200" dirty="0" smtClean="0">
                <a:solidFill>
                  <a:srgbClr val="FFFFFF"/>
                </a:solidFill>
              </a:rPr>
              <a:t>hat are unseen. For </a:t>
            </a:r>
            <a:r>
              <a:rPr lang="en-US" sz="3200" dirty="0">
                <a:solidFill>
                  <a:srgbClr val="FFFFFF"/>
                </a:solidFill>
              </a:rPr>
              <a:t>the things that are seen are transient, but the things that are unseen are eternal</a:t>
            </a:r>
            <a:r>
              <a:rPr lang="en-US" sz="3200" dirty="0" smtClean="0">
                <a:solidFill>
                  <a:srgbClr val="FFFFFF"/>
                </a:solidFill>
              </a:rPr>
              <a:t>.”			2 Corinthians 4:16-18</a:t>
            </a:r>
            <a:endParaRPr lang="en-US" sz="3200" dirty="0">
              <a:solidFill>
                <a:srgbClr val="FFFFFF"/>
              </a:solidFill>
            </a:endParaRPr>
          </a:p>
        </p:txBody>
      </p:sp>
    </p:spTree>
    <p:extLst>
      <p:ext uri="{BB962C8B-B14F-4D97-AF65-F5344CB8AC3E}">
        <p14:creationId xmlns:p14="http://schemas.microsoft.com/office/powerpoint/2010/main" val="7970705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3477875"/>
          </a:xfrm>
          <a:prstGeom prst="rect">
            <a:avLst/>
          </a:prstGeom>
          <a:noFill/>
        </p:spPr>
        <p:txBody>
          <a:bodyPr wrap="square" rtlCol="0">
            <a:spAutoFit/>
          </a:bodyPr>
          <a:lstStyle/>
          <a:p>
            <a:r>
              <a:rPr lang="en-US" sz="3600" dirty="0" smtClean="0">
                <a:solidFill>
                  <a:srgbClr val="FFFFFF"/>
                </a:solidFill>
              </a:rPr>
              <a:t>God’s Promises to Us When We Suffer:</a:t>
            </a:r>
          </a:p>
          <a:p>
            <a:pPr marL="234950" indent="-234950">
              <a:buFont typeface="Arial" charset="0"/>
              <a:buChar char="•"/>
            </a:pPr>
            <a:r>
              <a:rPr lang="en-US" sz="3600" dirty="0" smtClean="0">
                <a:solidFill>
                  <a:srgbClr val="FFFFFF"/>
                </a:solidFill>
              </a:rPr>
              <a:t>He sustains us when we suffer.</a:t>
            </a:r>
          </a:p>
          <a:p>
            <a:pPr marL="234950" indent="-234950">
              <a:buFont typeface="Arial" charset="0"/>
              <a:buChar char="•"/>
            </a:pPr>
            <a:r>
              <a:rPr lang="en-US" sz="3600" dirty="0" smtClean="0">
                <a:solidFill>
                  <a:srgbClr val="FFFFFF"/>
                </a:solidFill>
              </a:rPr>
              <a:t>He is making us new through suffering.</a:t>
            </a:r>
          </a:p>
          <a:p>
            <a:pPr marL="234950" indent="-234950">
              <a:buFont typeface="Arial" charset="0"/>
              <a:buChar char="•"/>
            </a:pPr>
            <a:r>
              <a:rPr lang="en-US" sz="3600" dirty="0" smtClean="0">
                <a:solidFill>
                  <a:srgbClr val="FFFFFF"/>
                </a:solidFill>
              </a:rPr>
              <a:t>Don’t let the temporary block your view of the eternal. </a:t>
            </a:r>
            <a:endParaRPr lang="en-US" sz="3600" dirty="0">
              <a:solidFill>
                <a:srgbClr val="FFFFFF"/>
              </a:solidFill>
            </a:endParaRPr>
          </a:p>
          <a:p>
            <a:r>
              <a:rPr lang="en-US" sz="4000" dirty="0" smtClean="0">
                <a:solidFill>
                  <a:srgbClr val="FFFFFF"/>
                </a:solidFill>
              </a:rPr>
              <a:t>  </a:t>
            </a:r>
            <a:endParaRPr lang="en-US" sz="4000" dirty="0">
              <a:solidFill>
                <a:srgbClr val="FFFFFF"/>
              </a:solidFill>
            </a:endParaRPr>
          </a:p>
        </p:txBody>
      </p:sp>
    </p:spTree>
    <p:extLst>
      <p:ext uri="{BB962C8B-B14F-4D97-AF65-F5344CB8AC3E}">
        <p14:creationId xmlns:p14="http://schemas.microsoft.com/office/powerpoint/2010/main" val="3610043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dirty="0" smtClean="0">
                <a:solidFill>
                  <a:schemeClr val="bg1"/>
                </a:solidFill>
              </a:rPr>
              <a:t>Repentance Part 1:</a:t>
            </a:r>
            <a:br>
              <a:rPr lang="en-US" sz="4900" dirty="0" smtClean="0">
                <a:solidFill>
                  <a:schemeClr val="bg1"/>
                </a:solidFill>
              </a:rPr>
            </a:br>
            <a:r>
              <a:rPr lang="en-US" sz="4900" dirty="0" smtClean="0">
                <a:solidFill>
                  <a:schemeClr val="bg1"/>
                </a:solidFill>
              </a:rPr>
              <a:t>Godly Sorrow</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8</a:t>
            </a:r>
            <a:endParaRPr lang="en-US" dirty="0">
              <a:solidFill>
                <a:schemeClr val="bg1"/>
              </a:solidFill>
            </a:endParaRPr>
          </a:p>
        </p:txBody>
      </p:sp>
    </p:spTree>
    <p:extLst>
      <p:ext uri="{BB962C8B-B14F-4D97-AF65-F5344CB8AC3E}">
        <p14:creationId xmlns:p14="http://schemas.microsoft.com/office/powerpoint/2010/main" val="11213318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3785652"/>
          </a:xfrm>
          <a:prstGeom prst="rect">
            <a:avLst/>
          </a:prstGeom>
          <a:noFill/>
        </p:spPr>
        <p:txBody>
          <a:bodyPr wrap="square" rtlCol="0">
            <a:spAutoFit/>
          </a:bodyPr>
          <a:lstStyle/>
          <a:p>
            <a:r>
              <a:rPr lang="en-US" sz="4000" dirty="0" smtClean="0">
                <a:solidFill>
                  <a:srgbClr val="FFFFFF"/>
                </a:solidFill>
              </a:rPr>
              <a:t>Lasting change from sin requires that we repent of our sin.  To repent means that we begin to think differently about our sin.  Thinking differently about sin should lead us to godly sorrow about it. </a:t>
            </a:r>
            <a:endParaRPr lang="en-US" sz="4000" dirty="0">
              <a:solidFill>
                <a:srgbClr val="FFFFFF"/>
              </a:solidFill>
            </a:endParaRPr>
          </a:p>
        </p:txBody>
      </p:sp>
    </p:spTree>
    <p:extLst>
      <p:ext uri="{BB962C8B-B14F-4D97-AF65-F5344CB8AC3E}">
        <p14:creationId xmlns:p14="http://schemas.microsoft.com/office/powerpoint/2010/main" val="10928304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3170099"/>
          </a:xfrm>
          <a:prstGeom prst="rect">
            <a:avLst/>
          </a:prstGeom>
          <a:noFill/>
        </p:spPr>
        <p:txBody>
          <a:bodyPr wrap="square" rtlCol="0">
            <a:spAutoFit/>
          </a:bodyPr>
          <a:lstStyle/>
          <a:p>
            <a:r>
              <a:rPr lang="en-US" sz="4000" dirty="0" smtClean="0">
                <a:solidFill>
                  <a:schemeClr val="bg1"/>
                </a:solidFill>
              </a:rPr>
              <a:t>“…godly </a:t>
            </a:r>
            <a:r>
              <a:rPr lang="en-US" sz="4000" dirty="0">
                <a:solidFill>
                  <a:schemeClr val="bg1"/>
                </a:solidFill>
              </a:rPr>
              <a:t>grief produces a repentance that leads to salvation without regret, whereas worldly grief produces </a:t>
            </a:r>
            <a:r>
              <a:rPr lang="en-US" sz="4000" dirty="0" smtClean="0">
                <a:solidFill>
                  <a:schemeClr val="bg1"/>
                </a:solidFill>
              </a:rPr>
              <a:t>death”</a:t>
            </a:r>
          </a:p>
          <a:p>
            <a:r>
              <a:rPr lang="en-US" sz="4000" dirty="0">
                <a:solidFill>
                  <a:schemeClr val="bg1"/>
                </a:solidFill>
              </a:rPr>
              <a:t>	</a:t>
            </a:r>
            <a:r>
              <a:rPr lang="en-US" sz="4000" dirty="0" smtClean="0">
                <a:solidFill>
                  <a:schemeClr val="bg1"/>
                </a:solidFill>
              </a:rPr>
              <a:t>						2 Corinthians 7:10</a:t>
            </a:r>
            <a:endParaRPr lang="en-US" sz="4000" dirty="0">
              <a:solidFill>
                <a:schemeClr val="bg1"/>
              </a:solidFill>
            </a:endParaRPr>
          </a:p>
        </p:txBody>
      </p:sp>
    </p:spTree>
    <p:extLst>
      <p:ext uri="{BB962C8B-B14F-4D97-AF65-F5344CB8AC3E}">
        <p14:creationId xmlns:p14="http://schemas.microsoft.com/office/powerpoint/2010/main" val="19203836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FFFFF"/>
                </a:solidFill>
              </a:rPr>
              <a:t>Godly vs. Worldly Sorrow</a:t>
            </a:r>
            <a:endParaRPr lang="en-US" dirty="0">
              <a:solidFill>
                <a:srgbClr val="FFFFFF"/>
              </a:solidFill>
            </a:endParaRPr>
          </a:p>
        </p:txBody>
      </p:sp>
      <p:sp>
        <p:nvSpPr>
          <p:cNvPr id="7" name="Text Placeholder 6"/>
          <p:cNvSpPr>
            <a:spLocks noGrp="1"/>
          </p:cNvSpPr>
          <p:nvPr>
            <p:ph type="body" idx="1"/>
          </p:nvPr>
        </p:nvSpPr>
        <p:spPr/>
        <p:txBody>
          <a:bodyPr/>
          <a:lstStyle/>
          <a:p>
            <a:r>
              <a:rPr lang="en-US" dirty="0" smtClean="0">
                <a:solidFill>
                  <a:srgbClr val="FFFFFF"/>
                </a:solidFill>
              </a:rPr>
              <a:t>Godly Sorrow:</a:t>
            </a:r>
            <a:endParaRPr lang="en-US" dirty="0">
              <a:solidFill>
                <a:srgbClr val="FFFFFF"/>
              </a:solidFill>
            </a:endParaRPr>
          </a:p>
        </p:txBody>
      </p:sp>
      <p:sp>
        <p:nvSpPr>
          <p:cNvPr id="8" name="Content Placeholder 7"/>
          <p:cNvSpPr>
            <a:spLocks noGrp="1"/>
          </p:cNvSpPr>
          <p:nvPr>
            <p:ph sz="half" idx="2"/>
          </p:nvPr>
        </p:nvSpPr>
        <p:spPr/>
        <p:txBody>
          <a:bodyPr/>
          <a:lstStyle/>
          <a:p>
            <a:r>
              <a:rPr lang="en-US" dirty="0" smtClean="0">
                <a:solidFill>
                  <a:srgbClr val="FFFFFF"/>
                </a:solidFill>
              </a:rPr>
              <a:t>Sees sin clearly for what it is</a:t>
            </a:r>
          </a:p>
          <a:p>
            <a:r>
              <a:rPr lang="en-US" dirty="0" smtClean="0">
                <a:solidFill>
                  <a:srgbClr val="FFFFFF"/>
                </a:solidFill>
              </a:rPr>
              <a:t>Takes away our delight in sin</a:t>
            </a:r>
          </a:p>
          <a:p>
            <a:r>
              <a:rPr lang="en-US" dirty="0" smtClean="0">
                <a:solidFill>
                  <a:srgbClr val="FFFFFF"/>
                </a:solidFill>
              </a:rPr>
              <a:t>Makes us cry out for the Gospel</a:t>
            </a:r>
          </a:p>
          <a:p>
            <a:r>
              <a:rPr lang="en-US" dirty="0" smtClean="0">
                <a:solidFill>
                  <a:srgbClr val="FFFFFF"/>
                </a:solidFill>
              </a:rPr>
              <a:t>Makes us dead to sin (Romans 6:11)</a:t>
            </a:r>
            <a:endParaRPr lang="en-US" dirty="0">
              <a:solidFill>
                <a:srgbClr val="FFFFFF"/>
              </a:solidFill>
            </a:endParaRPr>
          </a:p>
        </p:txBody>
      </p:sp>
      <p:sp>
        <p:nvSpPr>
          <p:cNvPr id="9" name="Text Placeholder 8"/>
          <p:cNvSpPr>
            <a:spLocks noGrp="1"/>
          </p:cNvSpPr>
          <p:nvPr>
            <p:ph type="body" sz="quarter" idx="3"/>
          </p:nvPr>
        </p:nvSpPr>
        <p:spPr/>
        <p:txBody>
          <a:bodyPr/>
          <a:lstStyle/>
          <a:p>
            <a:r>
              <a:rPr lang="en-US" dirty="0" smtClean="0">
                <a:solidFill>
                  <a:srgbClr val="FFFFFF"/>
                </a:solidFill>
              </a:rPr>
              <a:t>Worldly Sorrow:</a:t>
            </a:r>
            <a:endParaRPr lang="en-US" dirty="0">
              <a:solidFill>
                <a:srgbClr val="FFFFFF"/>
              </a:solidFill>
            </a:endParaRPr>
          </a:p>
        </p:txBody>
      </p:sp>
      <p:sp>
        <p:nvSpPr>
          <p:cNvPr id="10" name="Content Placeholder 9"/>
          <p:cNvSpPr>
            <a:spLocks noGrp="1"/>
          </p:cNvSpPr>
          <p:nvPr>
            <p:ph sz="quarter" idx="4"/>
          </p:nvPr>
        </p:nvSpPr>
        <p:spPr/>
        <p:txBody>
          <a:bodyPr/>
          <a:lstStyle/>
          <a:p>
            <a:r>
              <a:rPr lang="en-US" dirty="0" smtClean="0">
                <a:solidFill>
                  <a:srgbClr val="FFFFFF"/>
                </a:solidFill>
              </a:rPr>
              <a:t>Minimizes and blames others</a:t>
            </a:r>
          </a:p>
          <a:p>
            <a:r>
              <a:rPr lang="en-US" dirty="0" smtClean="0">
                <a:solidFill>
                  <a:srgbClr val="FFFFFF"/>
                </a:solidFill>
              </a:rPr>
              <a:t>Sorrow for consequences, not the sin</a:t>
            </a:r>
          </a:p>
          <a:p>
            <a:r>
              <a:rPr lang="en-US" dirty="0" smtClean="0">
                <a:solidFill>
                  <a:srgbClr val="FFFFFF"/>
                </a:solidFill>
              </a:rPr>
              <a:t>Stops when the consequences do</a:t>
            </a:r>
            <a:endParaRPr lang="en-US" dirty="0">
              <a:solidFill>
                <a:srgbClr val="FFFFFF"/>
              </a:solidFill>
            </a:endParaRPr>
          </a:p>
        </p:txBody>
      </p:sp>
    </p:spTree>
    <p:extLst>
      <p:ext uri="{BB962C8B-B14F-4D97-AF65-F5344CB8AC3E}">
        <p14:creationId xmlns:p14="http://schemas.microsoft.com/office/powerpoint/2010/main" val="135637562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1705383"/>
            <a:ext cx="7731664" cy="707886"/>
          </a:xfrm>
          <a:prstGeom prst="rect">
            <a:avLst/>
          </a:prstGeom>
          <a:noFill/>
        </p:spPr>
        <p:txBody>
          <a:bodyPr wrap="square" rtlCol="0">
            <a:spAutoFit/>
          </a:bodyPr>
          <a:lstStyle/>
          <a:p>
            <a:pPr algn="ctr"/>
            <a:r>
              <a:rPr lang="en-US" sz="4000" dirty="0" smtClean="0">
                <a:solidFill>
                  <a:schemeClr val="bg1"/>
                </a:solidFill>
              </a:rPr>
              <a:t>The Story of Saul and David</a:t>
            </a:r>
          </a:p>
        </p:txBody>
      </p:sp>
    </p:spTree>
    <p:extLst>
      <p:ext uri="{BB962C8B-B14F-4D97-AF65-F5344CB8AC3E}">
        <p14:creationId xmlns:p14="http://schemas.microsoft.com/office/powerpoint/2010/main" val="10662836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1911784"/>
            <a:ext cx="7731664" cy="707886"/>
          </a:xfrm>
          <a:prstGeom prst="rect">
            <a:avLst/>
          </a:prstGeom>
          <a:noFill/>
        </p:spPr>
        <p:txBody>
          <a:bodyPr wrap="square" rtlCol="0">
            <a:spAutoFit/>
          </a:bodyPr>
          <a:lstStyle/>
          <a:p>
            <a:pPr algn="ctr"/>
            <a:r>
              <a:rPr lang="en-US" sz="4000" dirty="0" smtClean="0">
                <a:solidFill>
                  <a:srgbClr val="FFFFFF"/>
                </a:solidFill>
              </a:rPr>
              <a:t>Cheap Grace vs. Costly Grace</a:t>
            </a:r>
            <a:endParaRPr lang="en-US" sz="4000" dirty="0">
              <a:solidFill>
                <a:srgbClr val="FFFFFF"/>
              </a:solidFill>
            </a:endParaRPr>
          </a:p>
        </p:txBody>
      </p:sp>
    </p:spTree>
    <p:extLst>
      <p:ext uri="{BB962C8B-B14F-4D97-AF65-F5344CB8AC3E}">
        <p14:creationId xmlns:p14="http://schemas.microsoft.com/office/powerpoint/2010/main" val="27907807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928" y="249427"/>
            <a:ext cx="7731664" cy="4278094"/>
          </a:xfrm>
          <a:prstGeom prst="rect">
            <a:avLst/>
          </a:prstGeom>
          <a:noFill/>
        </p:spPr>
        <p:txBody>
          <a:bodyPr wrap="square" rtlCol="0">
            <a:spAutoFit/>
          </a:bodyPr>
          <a:lstStyle/>
          <a:p>
            <a:r>
              <a:rPr lang="en-US" sz="3400" dirty="0" smtClean="0">
                <a:solidFill>
                  <a:srgbClr val="FFFFFF"/>
                </a:solidFill>
              </a:rPr>
              <a:t>“…</a:t>
            </a:r>
            <a:r>
              <a:rPr lang="en-US" sz="3400" dirty="0">
                <a:solidFill>
                  <a:srgbClr val="FFFFFF"/>
                </a:solidFill>
              </a:rPr>
              <a:t>grace is costly, because it was costly to God, because it costs God the life of God’s Son—“you were bought with a price”—and because nothing can be cheap to us which is costly to God. Above all, it is grace because the life of God’s Son was not too costly for God to give in order to make us live</a:t>
            </a:r>
            <a:r>
              <a:rPr lang="en-US" sz="3400" dirty="0" smtClean="0">
                <a:solidFill>
                  <a:srgbClr val="FFFFFF"/>
                </a:solidFill>
              </a:rPr>
              <a:t>.” 	Dietrich </a:t>
            </a:r>
            <a:r>
              <a:rPr lang="en-US" sz="3400" dirty="0" err="1" smtClean="0">
                <a:solidFill>
                  <a:srgbClr val="FFFFFF"/>
                </a:solidFill>
              </a:rPr>
              <a:t>Bonhoeffer</a:t>
            </a:r>
            <a:endParaRPr lang="en-US" sz="3400" dirty="0">
              <a:solidFill>
                <a:srgbClr val="FFFFFF"/>
              </a:solidFill>
            </a:endParaRPr>
          </a:p>
        </p:txBody>
      </p:sp>
    </p:spTree>
    <p:extLst>
      <p:ext uri="{BB962C8B-B14F-4D97-AF65-F5344CB8AC3E}">
        <p14:creationId xmlns:p14="http://schemas.microsoft.com/office/powerpoint/2010/main" val="3608542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dirty="0" smtClean="0">
                <a:solidFill>
                  <a:schemeClr val="bg1"/>
                </a:solidFill>
              </a:rPr>
              <a:t>Repentance Part 2:</a:t>
            </a:r>
            <a:br>
              <a:rPr lang="en-US" sz="4900" dirty="0" smtClean="0">
                <a:solidFill>
                  <a:schemeClr val="bg1"/>
                </a:solidFill>
              </a:rPr>
            </a:br>
            <a:r>
              <a:rPr lang="en-US" sz="4900" dirty="0" smtClean="0">
                <a:solidFill>
                  <a:schemeClr val="bg1"/>
                </a:solidFill>
              </a:rPr>
              <a:t>New Affections</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9</a:t>
            </a:r>
            <a:endParaRPr lang="en-US" dirty="0">
              <a:solidFill>
                <a:schemeClr val="bg1"/>
              </a:solidFill>
            </a:endParaRPr>
          </a:p>
        </p:txBody>
      </p:sp>
    </p:spTree>
    <p:extLst>
      <p:ext uri="{BB962C8B-B14F-4D97-AF65-F5344CB8AC3E}">
        <p14:creationId xmlns:p14="http://schemas.microsoft.com/office/powerpoint/2010/main" val="1284161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425047"/>
            <a:ext cx="7271375" cy="3970318"/>
          </a:xfrm>
          <a:prstGeom prst="rect">
            <a:avLst/>
          </a:prstGeom>
          <a:noFill/>
        </p:spPr>
        <p:txBody>
          <a:bodyPr wrap="square" rtlCol="0">
            <a:spAutoFit/>
          </a:bodyPr>
          <a:lstStyle/>
          <a:p>
            <a:r>
              <a:rPr lang="en-US" sz="3600" dirty="0">
                <a:solidFill>
                  <a:schemeClr val="bg1"/>
                </a:solidFill>
              </a:rPr>
              <a:t>For the creation was subjected to futility, not willingly, but because of him who subjected it, in hope that the creation itself will be set free from its bondage to corruption and obtain the freedom of the glory of the children of God. 			</a:t>
            </a:r>
            <a:r>
              <a:rPr lang="en-US" sz="3200" dirty="0">
                <a:solidFill>
                  <a:schemeClr val="bg1"/>
                </a:solidFill>
              </a:rPr>
              <a:t>Rom 8:20-21</a:t>
            </a:r>
            <a:endParaRPr lang="en-US" sz="1600" dirty="0">
              <a:solidFill>
                <a:schemeClr val="bg1"/>
              </a:solidFill>
            </a:endParaRPr>
          </a:p>
        </p:txBody>
      </p:sp>
    </p:spTree>
    <p:extLst>
      <p:ext uri="{BB962C8B-B14F-4D97-AF65-F5344CB8AC3E}">
        <p14:creationId xmlns:p14="http://schemas.microsoft.com/office/powerpoint/2010/main" val="8736733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3785652"/>
          </a:xfrm>
          <a:prstGeom prst="rect">
            <a:avLst/>
          </a:prstGeom>
          <a:noFill/>
        </p:spPr>
        <p:txBody>
          <a:bodyPr wrap="square" rtlCol="0">
            <a:spAutoFit/>
          </a:bodyPr>
          <a:lstStyle/>
          <a:p>
            <a:r>
              <a:rPr lang="en-US" sz="4000" dirty="0" smtClean="0">
                <a:solidFill>
                  <a:srgbClr val="FFFFFF"/>
                </a:solidFill>
              </a:rPr>
              <a:t>Lasting change from sin requires that we repent of our sin.  To repent means that we begin to think differently about our sin.  Thinking differently about sin should lead us to godly sorrow about it. </a:t>
            </a:r>
            <a:endParaRPr lang="en-US" sz="4000" dirty="0">
              <a:solidFill>
                <a:srgbClr val="FFFFFF"/>
              </a:solidFill>
            </a:endParaRPr>
          </a:p>
        </p:txBody>
      </p:sp>
    </p:spTree>
    <p:extLst>
      <p:ext uri="{BB962C8B-B14F-4D97-AF65-F5344CB8AC3E}">
        <p14:creationId xmlns:p14="http://schemas.microsoft.com/office/powerpoint/2010/main" val="18120754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FFFFF"/>
                </a:solidFill>
              </a:rPr>
              <a:t>Godly vs. Worldly Sorrow</a:t>
            </a:r>
            <a:endParaRPr lang="en-US" dirty="0">
              <a:solidFill>
                <a:srgbClr val="FFFFFF"/>
              </a:solidFill>
            </a:endParaRPr>
          </a:p>
        </p:txBody>
      </p:sp>
      <p:sp>
        <p:nvSpPr>
          <p:cNvPr id="7" name="Text Placeholder 6"/>
          <p:cNvSpPr>
            <a:spLocks noGrp="1"/>
          </p:cNvSpPr>
          <p:nvPr>
            <p:ph type="body" idx="1"/>
          </p:nvPr>
        </p:nvSpPr>
        <p:spPr/>
        <p:txBody>
          <a:bodyPr/>
          <a:lstStyle/>
          <a:p>
            <a:r>
              <a:rPr lang="en-US" dirty="0" smtClean="0">
                <a:solidFill>
                  <a:srgbClr val="FFFFFF"/>
                </a:solidFill>
              </a:rPr>
              <a:t>Godly Sorrow:</a:t>
            </a:r>
            <a:endParaRPr lang="en-US" dirty="0">
              <a:solidFill>
                <a:srgbClr val="FFFFFF"/>
              </a:solidFill>
            </a:endParaRPr>
          </a:p>
        </p:txBody>
      </p:sp>
      <p:sp>
        <p:nvSpPr>
          <p:cNvPr id="8" name="Content Placeholder 7"/>
          <p:cNvSpPr>
            <a:spLocks noGrp="1"/>
          </p:cNvSpPr>
          <p:nvPr>
            <p:ph sz="half" idx="2"/>
          </p:nvPr>
        </p:nvSpPr>
        <p:spPr/>
        <p:txBody>
          <a:bodyPr/>
          <a:lstStyle/>
          <a:p>
            <a:r>
              <a:rPr lang="en-US" dirty="0" smtClean="0">
                <a:solidFill>
                  <a:srgbClr val="FFFFFF"/>
                </a:solidFill>
              </a:rPr>
              <a:t>Sees sin clearly for what it is</a:t>
            </a:r>
          </a:p>
          <a:p>
            <a:r>
              <a:rPr lang="en-US" dirty="0" smtClean="0">
                <a:solidFill>
                  <a:srgbClr val="FFFFFF"/>
                </a:solidFill>
              </a:rPr>
              <a:t>Takes away our delight in sin</a:t>
            </a:r>
          </a:p>
          <a:p>
            <a:r>
              <a:rPr lang="en-US" dirty="0" smtClean="0">
                <a:solidFill>
                  <a:srgbClr val="FFFFFF"/>
                </a:solidFill>
              </a:rPr>
              <a:t>Makes us cry out for the Gospel</a:t>
            </a:r>
          </a:p>
          <a:p>
            <a:r>
              <a:rPr lang="en-US" dirty="0" smtClean="0">
                <a:solidFill>
                  <a:srgbClr val="FFFFFF"/>
                </a:solidFill>
              </a:rPr>
              <a:t>Makes us dead to sin (Romans 6:11)</a:t>
            </a:r>
            <a:endParaRPr lang="en-US" dirty="0">
              <a:solidFill>
                <a:srgbClr val="FFFFFF"/>
              </a:solidFill>
            </a:endParaRPr>
          </a:p>
        </p:txBody>
      </p:sp>
      <p:sp>
        <p:nvSpPr>
          <p:cNvPr id="9" name="Text Placeholder 8"/>
          <p:cNvSpPr>
            <a:spLocks noGrp="1"/>
          </p:cNvSpPr>
          <p:nvPr>
            <p:ph type="body" sz="quarter" idx="3"/>
          </p:nvPr>
        </p:nvSpPr>
        <p:spPr/>
        <p:txBody>
          <a:bodyPr/>
          <a:lstStyle/>
          <a:p>
            <a:r>
              <a:rPr lang="en-US" dirty="0" smtClean="0">
                <a:solidFill>
                  <a:srgbClr val="FFFFFF"/>
                </a:solidFill>
              </a:rPr>
              <a:t>Worldly Sorrow:</a:t>
            </a:r>
            <a:endParaRPr lang="en-US" dirty="0">
              <a:solidFill>
                <a:srgbClr val="FFFFFF"/>
              </a:solidFill>
            </a:endParaRPr>
          </a:p>
        </p:txBody>
      </p:sp>
      <p:sp>
        <p:nvSpPr>
          <p:cNvPr id="10" name="Content Placeholder 9"/>
          <p:cNvSpPr>
            <a:spLocks noGrp="1"/>
          </p:cNvSpPr>
          <p:nvPr>
            <p:ph sz="quarter" idx="4"/>
          </p:nvPr>
        </p:nvSpPr>
        <p:spPr/>
        <p:txBody>
          <a:bodyPr/>
          <a:lstStyle/>
          <a:p>
            <a:r>
              <a:rPr lang="en-US" dirty="0" smtClean="0">
                <a:solidFill>
                  <a:srgbClr val="FFFFFF"/>
                </a:solidFill>
              </a:rPr>
              <a:t>Minimizes and blames others</a:t>
            </a:r>
          </a:p>
          <a:p>
            <a:r>
              <a:rPr lang="en-US" dirty="0" smtClean="0">
                <a:solidFill>
                  <a:srgbClr val="FFFFFF"/>
                </a:solidFill>
              </a:rPr>
              <a:t>Sorrow for consequences, not the sin</a:t>
            </a:r>
          </a:p>
          <a:p>
            <a:r>
              <a:rPr lang="en-US" dirty="0" smtClean="0">
                <a:solidFill>
                  <a:srgbClr val="FFFFFF"/>
                </a:solidFill>
              </a:rPr>
              <a:t>Stops when the consequences do</a:t>
            </a:r>
            <a:endParaRPr lang="en-US" dirty="0">
              <a:solidFill>
                <a:srgbClr val="FFFFFF"/>
              </a:solidFill>
            </a:endParaRPr>
          </a:p>
        </p:txBody>
      </p:sp>
    </p:spTree>
    <p:extLst>
      <p:ext uri="{BB962C8B-B14F-4D97-AF65-F5344CB8AC3E}">
        <p14:creationId xmlns:p14="http://schemas.microsoft.com/office/powerpoint/2010/main" val="20860530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612" y="1005735"/>
            <a:ext cx="7731664" cy="2554545"/>
          </a:xfrm>
          <a:prstGeom prst="rect">
            <a:avLst/>
          </a:prstGeom>
          <a:noFill/>
        </p:spPr>
        <p:txBody>
          <a:bodyPr wrap="square" rtlCol="0">
            <a:spAutoFit/>
          </a:bodyPr>
          <a:lstStyle/>
          <a:p>
            <a:r>
              <a:rPr lang="en-US" sz="4000" dirty="0" smtClean="0">
                <a:solidFill>
                  <a:srgbClr val="FFFFFF"/>
                </a:solidFill>
              </a:rPr>
              <a:t>But godly sorrow alone is an incomplete repentance…we also need godly affections. Otherwise we will replace one sin with another. </a:t>
            </a:r>
            <a:endParaRPr lang="en-US" sz="4000" dirty="0">
              <a:solidFill>
                <a:srgbClr val="FFFFFF"/>
              </a:solidFill>
            </a:endParaRPr>
          </a:p>
        </p:txBody>
      </p:sp>
    </p:spTree>
    <p:extLst>
      <p:ext uri="{BB962C8B-B14F-4D97-AF65-F5344CB8AC3E}">
        <p14:creationId xmlns:p14="http://schemas.microsoft.com/office/powerpoint/2010/main" val="47577530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6958" y="2044422"/>
            <a:ext cx="7731664" cy="707886"/>
          </a:xfrm>
          <a:prstGeom prst="rect">
            <a:avLst/>
          </a:prstGeom>
          <a:noFill/>
        </p:spPr>
        <p:txBody>
          <a:bodyPr wrap="square" rtlCol="0">
            <a:spAutoFit/>
          </a:bodyPr>
          <a:lstStyle/>
          <a:p>
            <a:r>
              <a:rPr lang="en-US" sz="4000" dirty="0" smtClean="0">
                <a:solidFill>
                  <a:srgbClr val="FFFFFF"/>
                </a:solidFill>
              </a:rPr>
              <a:t>Repentance = Hate Sin + Love God </a:t>
            </a:r>
            <a:endParaRPr lang="en-US" sz="4000" dirty="0">
              <a:solidFill>
                <a:srgbClr val="FFFFFF"/>
              </a:solidFill>
            </a:endParaRPr>
          </a:p>
        </p:txBody>
      </p:sp>
    </p:spTree>
    <p:extLst>
      <p:ext uri="{BB962C8B-B14F-4D97-AF65-F5344CB8AC3E}">
        <p14:creationId xmlns:p14="http://schemas.microsoft.com/office/powerpoint/2010/main" val="127393335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819469"/>
            <a:ext cx="7731664" cy="2554545"/>
          </a:xfrm>
          <a:prstGeom prst="rect">
            <a:avLst/>
          </a:prstGeom>
          <a:noFill/>
        </p:spPr>
        <p:txBody>
          <a:bodyPr wrap="square" rtlCol="0">
            <a:spAutoFit/>
          </a:bodyPr>
          <a:lstStyle/>
          <a:p>
            <a:r>
              <a:rPr lang="en-US" sz="4000" dirty="0" smtClean="0">
                <a:solidFill>
                  <a:srgbClr val="FFFFFF"/>
                </a:solidFill>
              </a:rPr>
              <a:t>“You have made us for yourself, and our hearts are restless until we find rest in you.”</a:t>
            </a:r>
          </a:p>
          <a:p>
            <a:r>
              <a:rPr lang="en-US" sz="4000" dirty="0">
                <a:solidFill>
                  <a:srgbClr val="FFFFFF"/>
                </a:solidFill>
              </a:rPr>
              <a:t>	</a:t>
            </a:r>
            <a:r>
              <a:rPr lang="en-US" sz="4000" dirty="0" smtClean="0">
                <a:solidFill>
                  <a:srgbClr val="FFFFFF"/>
                </a:solidFill>
              </a:rPr>
              <a:t>						St. Augustine</a:t>
            </a:r>
            <a:endParaRPr lang="en-US" sz="4000" dirty="0">
              <a:solidFill>
                <a:srgbClr val="FFFFFF"/>
              </a:solidFill>
            </a:endParaRPr>
          </a:p>
        </p:txBody>
      </p:sp>
    </p:spTree>
    <p:extLst>
      <p:ext uri="{BB962C8B-B14F-4D97-AF65-F5344CB8AC3E}">
        <p14:creationId xmlns:p14="http://schemas.microsoft.com/office/powerpoint/2010/main" val="58592008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819469"/>
            <a:ext cx="7731664" cy="3170099"/>
          </a:xfrm>
          <a:prstGeom prst="rect">
            <a:avLst/>
          </a:prstGeom>
          <a:noFill/>
        </p:spPr>
        <p:txBody>
          <a:bodyPr wrap="square" rtlCol="0">
            <a:spAutoFit/>
          </a:bodyPr>
          <a:lstStyle/>
          <a:p>
            <a:r>
              <a:rPr lang="en-US" sz="4000" dirty="0">
                <a:solidFill>
                  <a:schemeClr val="bg1"/>
                </a:solidFill>
              </a:rPr>
              <a:t>Thomas Chalmers, a 19th century pastor in Scotland, </a:t>
            </a:r>
            <a:r>
              <a:rPr lang="en-US" sz="4000" dirty="0" smtClean="0">
                <a:solidFill>
                  <a:schemeClr val="bg1"/>
                </a:solidFill>
              </a:rPr>
              <a:t>said we needed an </a:t>
            </a:r>
            <a:r>
              <a:rPr lang="en-US" sz="4000" dirty="0">
                <a:solidFill>
                  <a:schemeClr val="bg1"/>
                </a:solidFill>
              </a:rPr>
              <a:t>“expulsive power of a new affection.” Our affection for God displaces our affection for sin. </a:t>
            </a:r>
          </a:p>
        </p:txBody>
      </p:sp>
    </p:spTree>
    <p:extLst>
      <p:ext uri="{BB962C8B-B14F-4D97-AF65-F5344CB8AC3E}">
        <p14:creationId xmlns:p14="http://schemas.microsoft.com/office/powerpoint/2010/main" val="13463975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819469"/>
            <a:ext cx="7731664" cy="3170099"/>
          </a:xfrm>
          <a:prstGeom prst="rect">
            <a:avLst/>
          </a:prstGeom>
          <a:noFill/>
        </p:spPr>
        <p:txBody>
          <a:bodyPr wrap="square" rtlCol="0">
            <a:spAutoFit/>
          </a:bodyPr>
          <a:lstStyle/>
          <a:p>
            <a:r>
              <a:rPr lang="en-US" sz="4000" dirty="0" smtClean="0">
                <a:solidFill>
                  <a:srgbClr val="FFFFFF"/>
                </a:solidFill>
              </a:rPr>
              <a:t>What we choose to think about determines how we feel, which, in turn, determines how we act. Changed thoughts, lead to changed feelings, then to changed actions.</a:t>
            </a:r>
            <a:endParaRPr lang="en-US" sz="4000" dirty="0">
              <a:solidFill>
                <a:srgbClr val="FFFFFF"/>
              </a:solidFill>
            </a:endParaRPr>
          </a:p>
        </p:txBody>
      </p:sp>
    </p:spTree>
    <p:extLst>
      <p:ext uri="{BB962C8B-B14F-4D97-AF65-F5344CB8AC3E}">
        <p14:creationId xmlns:p14="http://schemas.microsoft.com/office/powerpoint/2010/main" val="86794700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611" y="336869"/>
            <a:ext cx="7731664" cy="4585871"/>
          </a:xfrm>
          <a:prstGeom prst="rect">
            <a:avLst/>
          </a:prstGeom>
          <a:noFill/>
        </p:spPr>
        <p:txBody>
          <a:bodyPr wrap="square" rtlCol="0">
            <a:spAutoFit/>
          </a:bodyPr>
          <a:lstStyle/>
          <a:p>
            <a:r>
              <a:rPr lang="en-US" sz="3600" dirty="0" smtClean="0">
                <a:solidFill>
                  <a:schemeClr val="bg1"/>
                </a:solidFill>
              </a:rPr>
              <a:t>“Finally</a:t>
            </a:r>
            <a:r>
              <a:rPr lang="en-US" sz="3600" dirty="0">
                <a:solidFill>
                  <a:schemeClr val="bg1"/>
                </a:solidFill>
              </a:rPr>
              <a:t>, brothers, whatever is true, whatever is honorable, whatever is just, whatever is pure, whatever is lovely, whatever is commendable, if there is any excellence, if there is anything worthy of praise, think about these things</a:t>
            </a:r>
            <a:r>
              <a:rPr lang="en-US" sz="3600" dirty="0" smtClean="0">
                <a:solidFill>
                  <a:schemeClr val="bg1"/>
                </a:solidFill>
              </a:rPr>
              <a:t>.”		Philippians 4:8</a:t>
            </a:r>
            <a:endParaRPr lang="en-US" sz="3600" dirty="0">
              <a:solidFill>
                <a:schemeClr val="bg1"/>
              </a:solidFill>
            </a:endParaRPr>
          </a:p>
          <a:p>
            <a:pPr lvl="1"/>
            <a:r>
              <a:rPr lang="en-US" sz="4000" dirty="0">
                <a:solidFill>
                  <a:schemeClr val="bg1"/>
                </a:solidFill>
              </a:rPr>
              <a:t> </a:t>
            </a:r>
          </a:p>
        </p:txBody>
      </p:sp>
    </p:spTree>
    <p:extLst>
      <p:ext uri="{BB962C8B-B14F-4D97-AF65-F5344CB8AC3E}">
        <p14:creationId xmlns:p14="http://schemas.microsoft.com/office/powerpoint/2010/main" val="187643303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9077" y="938002"/>
            <a:ext cx="7731664" cy="2862322"/>
          </a:xfrm>
          <a:prstGeom prst="rect">
            <a:avLst/>
          </a:prstGeom>
          <a:noFill/>
        </p:spPr>
        <p:txBody>
          <a:bodyPr wrap="square" rtlCol="0">
            <a:spAutoFit/>
          </a:bodyPr>
          <a:lstStyle/>
          <a:p>
            <a:r>
              <a:rPr lang="en-US" sz="3600" dirty="0" smtClean="0">
                <a:solidFill>
                  <a:schemeClr val="bg1"/>
                </a:solidFill>
              </a:rPr>
              <a:t>“For </a:t>
            </a:r>
            <a:r>
              <a:rPr lang="en-US" sz="3600" dirty="0">
                <a:solidFill>
                  <a:schemeClr val="bg1"/>
                </a:solidFill>
              </a:rPr>
              <a:t>those who live according to the flesh set their minds on the things of the flesh, but those who live according to the Spirit set their minds on the things of the Spirit</a:t>
            </a:r>
            <a:r>
              <a:rPr lang="en-US" sz="3600" dirty="0" smtClean="0">
                <a:solidFill>
                  <a:schemeClr val="bg1"/>
                </a:solidFill>
              </a:rPr>
              <a:t>.”		Romans 8:5</a:t>
            </a:r>
            <a:endParaRPr lang="en-US" sz="3600" dirty="0">
              <a:solidFill>
                <a:schemeClr val="bg1"/>
              </a:solidFill>
            </a:endParaRPr>
          </a:p>
        </p:txBody>
      </p:sp>
    </p:spTree>
    <p:extLst>
      <p:ext uri="{BB962C8B-B14F-4D97-AF65-F5344CB8AC3E}">
        <p14:creationId xmlns:p14="http://schemas.microsoft.com/office/powerpoint/2010/main" val="141261262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solidFill>
                  <a:schemeClr val="bg1"/>
                </a:solidFill>
              </a:rPr>
              <a:t>Means of Grace Change Your Thinking </a:t>
            </a:r>
            <a:endParaRPr lang="en-US" dirty="0">
              <a:solidFill>
                <a:schemeClr val="bg1"/>
              </a:solidFill>
            </a:endParaRPr>
          </a:p>
        </p:txBody>
      </p:sp>
      <p:sp>
        <p:nvSpPr>
          <p:cNvPr id="6" name="Content Placeholder 5"/>
          <p:cNvSpPr>
            <a:spLocks noGrp="1"/>
          </p:cNvSpPr>
          <p:nvPr>
            <p:ph idx="1"/>
          </p:nvPr>
        </p:nvSpPr>
        <p:spPr/>
        <p:txBody>
          <a:bodyPr>
            <a:normAutofit fontScale="85000" lnSpcReduction="20000"/>
          </a:bodyPr>
          <a:lstStyle/>
          <a:p>
            <a:r>
              <a:rPr lang="en-US" dirty="0" smtClean="0">
                <a:solidFill>
                  <a:schemeClr val="bg1"/>
                </a:solidFill>
              </a:rPr>
              <a:t>Reading </a:t>
            </a:r>
            <a:r>
              <a:rPr lang="en-US" dirty="0">
                <a:solidFill>
                  <a:schemeClr val="bg1"/>
                </a:solidFill>
              </a:rPr>
              <a:t>and meditating on Scripture	 </a:t>
            </a:r>
          </a:p>
          <a:p>
            <a:r>
              <a:rPr lang="en-US" dirty="0" smtClean="0">
                <a:solidFill>
                  <a:schemeClr val="bg1"/>
                </a:solidFill>
              </a:rPr>
              <a:t>Prayer</a:t>
            </a:r>
          </a:p>
          <a:p>
            <a:r>
              <a:rPr lang="en-US" dirty="0" smtClean="0">
                <a:solidFill>
                  <a:schemeClr val="bg1"/>
                </a:solidFill>
              </a:rPr>
              <a:t>Worship</a:t>
            </a:r>
            <a:endParaRPr lang="en-US" dirty="0">
              <a:solidFill>
                <a:schemeClr val="bg1"/>
              </a:solidFill>
            </a:endParaRPr>
          </a:p>
          <a:p>
            <a:r>
              <a:rPr lang="en-US" dirty="0" smtClean="0">
                <a:solidFill>
                  <a:schemeClr val="bg1"/>
                </a:solidFill>
              </a:rPr>
              <a:t>The </a:t>
            </a:r>
            <a:r>
              <a:rPr lang="en-US" dirty="0">
                <a:solidFill>
                  <a:schemeClr val="bg1"/>
                </a:solidFill>
              </a:rPr>
              <a:t>Church</a:t>
            </a:r>
          </a:p>
          <a:p>
            <a:pPr lvl="1"/>
            <a:r>
              <a:rPr lang="en-US" dirty="0" smtClean="0">
                <a:solidFill>
                  <a:schemeClr val="bg1"/>
                </a:solidFill>
              </a:rPr>
              <a:t>Corporate gathering</a:t>
            </a:r>
          </a:p>
          <a:p>
            <a:pPr lvl="1"/>
            <a:r>
              <a:rPr lang="en-US" dirty="0" smtClean="0">
                <a:solidFill>
                  <a:schemeClr val="bg1"/>
                </a:solidFill>
              </a:rPr>
              <a:t>Groups (“one-</a:t>
            </a:r>
            <a:r>
              <a:rPr lang="en-US" dirty="0" err="1" smtClean="0">
                <a:solidFill>
                  <a:schemeClr val="bg1"/>
                </a:solidFill>
              </a:rPr>
              <a:t>anothers</a:t>
            </a:r>
            <a:r>
              <a:rPr lang="en-US" dirty="0" smtClean="0">
                <a:solidFill>
                  <a:schemeClr val="bg1"/>
                </a:solidFill>
              </a:rPr>
              <a:t>”)</a:t>
            </a:r>
          </a:p>
          <a:p>
            <a:pPr lvl="1"/>
            <a:r>
              <a:rPr lang="en-US" dirty="0" smtClean="0">
                <a:solidFill>
                  <a:schemeClr val="bg1"/>
                </a:solidFill>
              </a:rPr>
              <a:t>The </a:t>
            </a:r>
            <a:r>
              <a:rPr lang="en-US" dirty="0">
                <a:solidFill>
                  <a:schemeClr val="bg1"/>
                </a:solidFill>
              </a:rPr>
              <a:t>Lord’s </a:t>
            </a:r>
            <a:r>
              <a:rPr lang="en-US" dirty="0" smtClean="0">
                <a:solidFill>
                  <a:schemeClr val="bg1"/>
                </a:solidFill>
              </a:rPr>
              <a:t>supper</a:t>
            </a:r>
          </a:p>
          <a:p>
            <a:pPr lvl="1"/>
            <a:r>
              <a:rPr lang="en-US" dirty="0" smtClean="0">
                <a:solidFill>
                  <a:schemeClr val="bg1"/>
                </a:solidFill>
              </a:rPr>
              <a:t>Baptism</a:t>
            </a:r>
            <a:endParaRPr lang="en-US" dirty="0">
              <a:solidFill>
                <a:schemeClr val="bg1"/>
              </a:solidFill>
            </a:endParaRPr>
          </a:p>
          <a:p>
            <a:endParaRPr lang="en-US" dirty="0"/>
          </a:p>
        </p:txBody>
      </p:sp>
    </p:spTree>
    <p:extLst>
      <p:ext uri="{BB962C8B-B14F-4D97-AF65-F5344CB8AC3E}">
        <p14:creationId xmlns:p14="http://schemas.microsoft.com/office/powerpoint/2010/main" val="1348738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107" y="1173509"/>
            <a:ext cx="7271375" cy="1938992"/>
          </a:xfrm>
          <a:prstGeom prst="rect">
            <a:avLst/>
          </a:prstGeom>
          <a:noFill/>
        </p:spPr>
        <p:txBody>
          <a:bodyPr wrap="square" rtlCol="0">
            <a:spAutoFit/>
          </a:bodyPr>
          <a:lstStyle/>
          <a:p>
            <a:r>
              <a:rPr lang="en-US" sz="4000" dirty="0">
                <a:solidFill>
                  <a:schemeClr val="bg1"/>
                </a:solidFill>
              </a:rPr>
              <a:t>But hope is not lost…God will restore shalom through the Gospel of Jesus Christ. </a:t>
            </a:r>
          </a:p>
        </p:txBody>
      </p:sp>
    </p:spTree>
    <p:extLst>
      <p:ext uri="{BB962C8B-B14F-4D97-AF65-F5344CB8AC3E}">
        <p14:creationId xmlns:p14="http://schemas.microsoft.com/office/powerpoint/2010/main" val="4144638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dirty="0" smtClean="0">
                <a:solidFill>
                  <a:schemeClr val="bg1"/>
                </a:solidFill>
              </a:rPr>
              <a:t>Repentance Part 3:</a:t>
            </a:r>
            <a:br>
              <a:rPr lang="en-US" sz="4900" dirty="0" smtClean="0">
                <a:solidFill>
                  <a:schemeClr val="bg1"/>
                </a:solidFill>
              </a:rPr>
            </a:br>
            <a:r>
              <a:rPr lang="en-US" sz="4900" dirty="0" smtClean="0">
                <a:solidFill>
                  <a:schemeClr val="bg1"/>
                </a:solidFill>
              </a:rPr>
              <a:t>Making Peace</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10</a:t>
            </a:r>
            <a:endParaRPr lang="en-US" dirty="0">
              <a:solidFill>
                <a:schemeClr val="bg1"/>
              </a:solidFill>
            </a:endParaRPr>
          </a:p>
        </p:txBody>
      </p:sp>
    </p:spTree>
    <p:extLst>
      <p:ext uri="{BB962C8B-B14F-4D97-AF65-F5344CB8AC3E}">
        <p14:creationId xmlns:p14="http://schemas.microsoft.com/office/powerpoint/2010/main" val="914740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2554545"/>
          </a:xfrm>
          <a:prstGeom prst="rect">
            <a:avLst/>
          </a:prstGeom>
          <a:noFill/>
        </p:spPr>
        <p:txBody>
          <a:bodyPr wrap="square" rtlCol="0">
            <a:spAutoFit/>
          </a:bodyPr>
          <a:lstStyle/>
          <a:p>
            <a:r>
              <a:rPr lang="en-US" sz="4000" dirty="0" smtClean="0">
                <a:solidFill>
                  <a:schemeClr val="bg1"/>
                </a:solidFill>
              </a:rPr>
              <a:t>“When </a:t>
            </a:r>
            <a:r>
              <a:rPr lang="en-US" sz="4000" dirty="0">
                <a:solidFill>
                  <a:schemeClr val="bg1"/>
                </a:solidFill>
              </a:rPr>
              <a:t>God’s grace is working on us and in us, it will also work</a:t>
            </a:r>
          </a:p>
          <a:p>
            <a:r>
              <a:rPr lang="en-US" sz="4000" dirty="0">
                <a:solidFill>
                  <a:schemeClr val="bg1"/>
                </a:solidFill>
              </a:rPr>
              <a:t>itself out through us</a:t>
            </a:r>
            <a:r>
              <a:rPr lang="en-US" sz="4000" dirty="0" smtClean="0">
                <a:solidFill>
                  <a:schemeClr val="bg1"/>
                </a:solidFill>
              </a:rPr>
              <a:t>.”</a:t>
            </a:r>
          </a:p>
          <a:p>
            <a:pPr algn="r"/>
            <a:r>
              <a:rPr lang="en-US" sz="4000" dirty="0" smtClean="0">
                <a:solidFill>
                  <a:srgbClr val="FFFFFF"/>
                </a:solidFill>
              </a:rPr>
              <a:t>The Gospel-Centered Life</a:t>
            </a:r>
            <a:endParaRPr lang="en-US" sz="4000" dirty="0">
              <a:solidFill>
                <a:srgbClr val="FFFFFF"/>
              </a:solidFill>
            </a:endParaRPr>
          </a:p>
        </p:txBody>
      </p:sp>
    </p:spTree>
    <p:extLst>
      <p:ext uri="{BB962C8B-B14F-4D97-AF65-F5344CB8AC3E}">
        <p14:creationId xmlns:p14="http://schemas.microsoft.com/office/powerpoint/2010/main" val="191674826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3785652"/>
          </a:xfrm>
          <a:prstGeom prst="rect">
            <a:avLst/>
          </a:prstGeom>
          <a:noFill/>
        </p:spPr>
        <p:txBody>
          <a:bodyPr wrap="square" rtlCol="0">
            <a:spAutoFit/>
          </a:bodyPr>
          <a:lstStyle/>
          <a:p>
            <a:r>
              <a:rPr lang="en-US" sz="4000" dirty="0" smtClean="0">
                <a:solidFill>
                  <a:schemeClr val="bg1"/>
                </a:solidFill>
              </a:rPr>
              <a:t>When we are standing in God’s miraculous, empowering grace, we will be able to do supernatural things like facing those we have harmed and forgiving those who have harmed us.</a:t>
            </a:r>
            <a:endParaRPr lang="en-US" sz="4000" dirty="0">
              <a:solidFill>
                <a:schemeClr val="bg1"/>
              </a:solidFill>
            </a:endParaRPr>
          </a:p>
        </p:txBody>
      </p:sp>
    </p:spTree>
    <p:extLst>
      <p:ext uri="{BB962C8B-B14F-4D97-AF65-F5344CB8AC3E}">
        <p14:creationId xmlns:p14="http://schemas.microsoft.com/office/powerpoint/2010/main" val="38586759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384857"/>
            <a:ext cx="7731664" cy="3970318"/>
          </a:xfrm>
          <a:prstGeom prst="rect">
            <a:avLst/>
          </a:prstGeom>
          <a:noFill/>
        </p:spPr>
        <p:txBody>
          <a:bodyPr wrap="square" rtlCol="0">
            <a:spAutoFit/>
          </a:bodyPr>
          <a:lstStyle/>
          <a:p>
            <a:r>
              <a:rPr lang="en-US" sz="3600" dirty="0">
                <a:solidFill>
                  <a:srgbClr val="FFFFFF"/>
                </a:solidFill>
              </a:rPr>
              <a:t>“…if you are offering your gift at the altar and there remember that your brother has something against you,</a:t>
            </a:r>
            <a:r>
              <a:rPr lang="en-US" sz="3600" b="1" baseline="30000" dirty="0">
                <a:solidFill>
                  <a:srgbClr val="FFFFFF"/>
                </a:solidFill>
              </a:rPr>
              <a:t> </a:t>
            </a:r>
            <a:r>
              <a:rPr lang="en-US" sz="3600" dirty="0">
                <a:solidFill>
                  <a:srgbClr val="FFFFFF"/>
                </a:solidFill>
              </a:rPr>
              <a:t>leave your gift there before the altar and go. First be reconciled to your brother, and then come and offer your gift.” </a:t>
            </a:r>
            <a:r>
              <a:rPr lang="en-US" sz="3600" dirty="0" smtClean="0">
                <a:solidFill>
                  <a:srgbClr val="FFFFFF"/>
                </a:solidFill>
              </a:rPr>
              <a:t>	Matthew 5:23-24</a:t>
            </a:r>
          </a:p>
        </p:txBody>
      </p:sp>
    </p:spTree>
    <p:extLst>
      <p:ext uri="{BB962C8B-B14F-4D97-AF65-F5344CB8AC3E}">
        <p14:creationId xmlns:p14="http://schemas.microsoft.com/office/powerpoint/2010/main" val="202352206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1030000"/>
            <a:ext cx="7731664" cy="1938992"/>
          </a:xfrm>
          <a:prstGeom prst="rect">
            <a:avLst/>
          </a:prstGeom>
          <a:noFill/>
        </p:spPr>
        <p:txBody>
          <a:bodyPr wrap="square" rtlCol="0">
            <a:spAutoFit/>
          </a:bodyPr>
          <a:lstStyle/>
          <a:p>
            <a:r>
              <a:rPr lang="en-US" sz="4000" dirty="0">
                <a:solidFill>
                  <a:srgbClr val="FFFFFF"/>
                </a:solidFill>
              </a:rPr>
              <a:t>“If possible, so far as it depends on you, live peaceably with all.</a:t>
            </a:r>
            <a:r>
              <a:rPr lang="en-US" sz="4000" dirty="0" smtClean="0">
                <a:solidFill>
                  <a:srgbClr val="FFFFFF"/>
                </a:solidFill>
              </a:rPr>
              <a:t>”</a:t>
            </a:r>
          </a:p>
          <a:p>
            <a:pPr algn="r"/>
            <a:r>
              <a:rPr lang="en-US" sz="4000" dirty="0" smtClean="0">
                <a:solidFill>
                  <a:srgbClr val="FFFFFF"/>
                </a:solidFill>
              </a:rPr>
              <a:t>Romans 12:18</a:t>
            </a:r>
          </a:p>
        </p:txBody>
      </p:sp>
    </p:spTree>
    <p:extLst>
      <p:ext uri="{BB962C8B-B14F-4D97-AF65-F5344CB8AC3E}">
        <p14:creationId xmlns:p14="http://schemas.microsoft.com/office/powerpoint/2010/main" val="178431256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1679936"/>
            <a:ext cx="7731664" cy="1323439"/>
          </a:xfrm>
          <a:prstGeom prst="rect">
            <a:avLst/>
          </a:prstGeom>
          <a:noFill/>
        </p:spPr>
        <p:txBody>
          <a:bodyPr wrap="square" rtlCol="0">
            <a:spAutoFit/>
          </a:bodyPr>
          <a:lstStyle/>
          <a:p>
            <a:pPr algn="ctr"/>
            <a:r>
              <a:rPr lang="en-US" sz="4000" dirty="0" smtClean="0">
                <a:solidFill>
                  <a:srgbClr val="FFFFFF"/>
                </a:solidFill>
              </a:rPr>
              <a:t>The Story of </a:t>
            </a:r>
            <a:r>
              <a:rPr lang="en-US" sz="4000" dirty="0" err="1" smtClean="0">
                <a:solidFill>
                  <a:srgbClr val="FFFFFF"/>
                </a:solidFill>
              </a:rPr>
              <a:t>Zacchaeus</a:t>
            </a:r>
            <a:endParaRPr lang="en-US" sz="4000" dirty="0" smtClean="0">
              <a:solidFill>
                <a:srgbClr val="FFFFFF"/>
              </a:solidFill>
            </a:endParaRPr>
          </a:p>
          <a:p>
            <a:pPr algn="ctr"/>
            <a:r>
              <a:rPr lang="en-US" sz="4000" dirty="0" smtClean="0">
                <a:solidFill>
                  <a:srgbClr val="FFFFFF"/>
                </a:solidFill>
              </a:rPr>
              <a:t>Luke 19:1-10</a:t>
            </a:r>
            <a:endParaRPr lang="en-US" sz="4000" dirty="0">
              <a:solidFill>
                <a:srgbClr val="FFFFFF"/>
              </a:solidFill>
            </a:endParaRPr>
          </a:p>
        </p:txBody>
      </p:sp>
    </p:spTree>
    <p:extLst>
      <p:ext uri="{BB962C8B-B14F-4D97-AF65-F5344CB8AC3E}">
        <p14:creationId xmlns:p14="http://schemas.microsoft.com/office/powerpoint/2010/main" val="147959963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928" y="632480"/>
            <a:ext cx="7731664" cy="3108543"/>
          </a:xfrm>
          <a:prstGeom prst="rect">
            <a:avLst/>
          </a:prstGeom>
          <a:noFill/>
        </p:spPr>
        <p:txBody>
          <a:bodyPr wrap="square" rtlCol="0">
            <a:spAutoFit/>
          </a:bodyPr>
          <a:lstStyle/>
          <a:p>
            <a:r>
              <a:rPr lang="en-US" sz="4000" dirty="0">
                <a:solidFill>
                  <a:srgbClr val="FFFFFF"/>
                </a:solidFill>
              </a:rPr>
              <a:t>“if one has a complaint against another, [forgive] each other; as the Lord has forgiven you, so you also must forgive.” </a:t>
            </a:r>
            <a:endParaRPr lang="en-US" sz="4000" dirty="0" smtClean="0">
              <a:solidFill>
                <a:srgbClr val="FFFFFF"/>
              </a:solidFill>
            </a:endParaRPr>
          </a:p>
          <a:p>
            <a:pPr algn="r"/>
            <a:r>
              <a:rPr lang="en-US" sz="3600" dirty="0" smtClean="0">
                <a:solidFill>
                  <a:srgbClr val="FFFFFF"/>
                </a:solidFill>
              </a:rPr>
              <a:t>Colossians 3:13</a:t>
            </a:r>
            <a:endParaRPr lang="en-US" sz="3600" dirty="0">
              <a:solidFill>
                <a:srgbClr val="FFFFFF"/>
              </a:solidFill>
            </a:endParaRPr>
          </a:p>
        </p:txBody>
      </p:sp>
    </p:spTree>
    <p:extLst>
      <p:ext uri="{BB962C8B-B14F-4D97-AF65-F5344CB8AC3E}">
        <p14:creationId xmlns:p14="http://schemas.microsoft.com/office/powerpoint/2010/main" val="191788321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dirty="0" smtClean="0">
                <a:solidFill>
                  <a:schemeClr val="bg1"/>
                </a:solidFill>
              </a:rPr>
              <a:t>Connecting the Dots</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11</a:t>
            </a:r>
            <a:endParaRPr lang="en-US" dirty="0">
              <a:solidFill>
                <a:schemeClr val="bg1"/>
              </a:solidFill>
            </a:endParaRPr>
          </a:p>
        </p:txBody>
      </p:sp>
    </p:spTree>
    <p:extLst>
      <p:ext uri="{BB962C8B-B14F-4D97-AF65-F5344CB8AC3E}">
        <p14:creationId xmlns:p14="http://schemas.microsoft.com/office/powerpoint/2010/main" val="146476676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641669"/>
            <a:ext cx="7731664" cy="3170099"/>
          </a:xfrm>
          <a:prstGeom prst="rect">
            <a:avLst/>
          </a:prstGeom>
          <a:noFill/>
        </p:spPr>
        <p:txBody>
          <a:bodyPr wrap="square" rtlCol="0">
            <a:spAutoFit/>
          </a:bodyPr>
          <a:lstStyle/>
          <a:p>
            <a:r>
              <a:rPr lang="en-US" sz="4000" dirty="0" smtClean="0">
                <a:solidFill>
                  <a:schemeClr val="bg1"/>
                </a:solidFill>
              </a:rPr>
              <a:t>Many people become stuck in their spiritual lives because they fail to internalize a pattern of living that promotes increased dependence on God.</a:t>
            </a:r>
            <a:endParaRPr lang="en-US" sz="4000" dirty="0">
              <a:solidFill>
                <a:srgbClr val="FFFFFF"/>
              </a:solidFill>
            </a:endParaRPr>
          </a:p>
        </p:txBody>
      </p:sp>
    </p:spTree>
    <p:extLst>
      <p:ext uri="{BB962C8B-B14F-4D97-AF65-F5344CB8AC3E}">
        <p14:creationId xmlns:p14="http://schemas.microsoft.com/office/powerpoint/2010/main" val="173588477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8345" y="533174"/>
            <a:ext cx="7731664" cy="2862322"/>
          </a:xfrm>
          <a:prstGeom prst="rect">
            <a:avLst/>
          </a:prstGeom>
        </p:spPr>
        <p:txBody>
          <a:bodyPr wrap="square">
            <a:spAutoFit/>
          </a:bodyPr>
          <a:lstStyle/>
          <a:p>
            <a:r>
              <a:rPr lang="en-US" sz="3600" dirty="0" smtClean="0">
                <a:solidFill>
                  <a:schemeClr val="bg1"/>
                </a:solidFill>
              </a:rPr>
              <a:t>“For </a:t>
            </a:r>
            <a:r>
              <a:rPr lang="en-US" sz="3600" dirty="0">
                <a:solidFill>
                  <a:schemeClr val="bg1"/>
                </a:solidFill>
              </a:rPr>
              <a:t>whoever lacks these qualities </a:t>
            </a:r>
            <a:r>
              <a:rPr lang="en-US" sz="3600" dirty="0" smtClean="0">
                <a:solidFill>
                  <a:schemeClr val="bg1"/>
                </a:solidFill>
              </a:rPr>
              <a:t>[of Godliness] is </a:t>
            </a:r>
            <a:r>
              <a:rPr lang="en-US" sz="3600" dirty="0">
                <a:solidFill>
                  <a:schemeClr val="bg1"/>
                </a:solidFill>
              </a:rPr>
              <a:t>so nearsighted that he is blind, having forgotten that he was cleansed from his former sins</a:t>
            </a:r>
            <a:r>
              <a:rPr lang="en-US" sz="3600" dirty="0" smtClean="0">
                <a:solidFill>
                  <a:schemeClr val="bg1"/>
                </a:solidFill>
              </a:rPr>
              <a:t>.”</a:t>
            </a:r>
          </a:p>
          <a:p>
            <a:pPr lvl="0"/>
            <a:r>
              <a:rPr lang="en-US" sz="3600" dirty="0">
                <a:solidFill>
                  <a:srgbClr val="FFFFFF"/>
                </a:solidFill>
              </a:rPr>
              <a:t>	</a:t>
            </a:r>
            <a:r>
              <a:rPr lang="en-US" sz="3600" dirty="0" smtClean="0">
                <a:solidFill>
                  <a:srgbClr val="FFFFFF"/>
                </a:solidFill>
              </a:rPr>
              <a:t>									2 Peter 1:9</a:t>
            </a:r>
            <a:endParaRPr lang="en-US" sz="3600" dirty="0">
              <a:solidFill>
                <a:srgbClr val="FFFFFF"/>
              </a:solidFill>
            </a:endParaRPr>
          </a:p>
        </p:txBody>
      </p:sp>
    </p:spTree>
    <p:extLst>
      <p:ext uri="{BB962C8B-B14F-4D97-AF65-F5344CB8AC3E}">
        <p14:creationId xmlns:p14="http://schemas.microsoft.com/office/powerpoint/2010/main" val="816654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solidFill>
                  <a:schemeClr val="bg1"/>
                </a:solidFill>
              </a:rPr>
              <a:t>Lesson 2: The Help We Need</a:t>
            </a:r>
          </a:p>
        </p:txBody>
      </p:sp>
    </p:spTree>
    <p:extLst>
      <p:ext uri="{BB962C8B-B14F-4D97-AF65-F5344CB8AC3E}">
        <p14:creationId xmlns:p14="http://schemas.microsoft.com/office/powerpoint/2010/main" val="114432875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Are You Stuck?</a:t>
            </a:r>
            <a:endParaRPr lang="en-US" dirty="0">
              <a:solidFill>
                <a:srgbClr val="FFFFFF"/>
              </a:solidFill>
            </a:endParaRPr>
          </a:p>
        </p:txBody>
      </p:sp>
      <p:sp>
        <p:nvSpPr>
          <p:cNvPr id="3" name="Content Placeholder 2"/>
          <p:cNvSpPr>
            <a:spLocks noGrp="1"/>
          </p:cNvSpPr>
          <p:nvPr>
            <p:ph sz="half" idx="1"/>
          </p:nvPr>
        </p:nvSpPr>
        <p:spPr>
          <a:xfrm>
            <a:off x="457200" y="900113"/>
            <a:ext cx="4038600" cy="3162269"/>
          </a:xfrm>
        </p:spPr>
        <p:txBody>
          <a:bodyPr>
            <a:normAutofit fontScale="92500" lnSpcReduction="10000"/>
          </a:bodyPr>
          <a:lstStyle/>
          <a:p>
            <a:pPr marL="0" indent="0">
              <a:buNone/>
            </a:pPr>
            <a:r>
              <a:rPr lang="en-US" dirty="0">
                <a:solidFill>
                  <a:srgbClr val="FFFFFF"/>
                </a:solidFill>
              </a:rPr>
              <a:t>Flesh-Driven Effort:</a:t>
            </a:r>
          </a:p>
          <a:p>
            <a:r>
              <a:rPr lang="en-US" dirty="0">
                <a:solidFill>
                  <a:srgbClr val="FFFFFF"/>
                </a:solidFill>
              </a:rPr>
              <a:t>Minimizing/Blaming</a:t>
            </a:r>
          </a:p>
          <a:p>
            <a:r>
              <a:rPr lang="en-US" dirty="0">
                <a:solidFill>
                  <a:srgbClr val="FFFFFF"/>
                </a:solidFill>
              </a:rPr>
              <a:t>Trying not to sin</a:t>
            </a:r>
          </a:p>
          <a:p>
            <a:r>
              <a:rPr lang="en-US" dirty="0">
                <a:solidFill>
                  <a:srgbClr val="FFFFFF"/>
                </a:solidFill>
              </a:rPr>
              <a:t>Beating yourself up</a:t>
            </a:r>
          </a:p>
          <a:p>
            <a:r>
              <a:rPr lang="en-US" dirty="0">
                <a:solidFill>
                  <a:srgbClr val="FFFFFF"/>
                </a:solidFill>
              </a:rPr>
              <a:t>Forgetting your </a:t>
            </a:r>
            <a:r>
              <a:rPr lang="en-US" dirty="0" smtClean="0">
                <a:solidFill>
                  <a:srgbClr val="FFFFFF"/>
                </a:solidFill>
              </a:rPr>
              <a:t>identity</a:t>
            </a:r>
          </a:p>
          <a:p>
            <a:r>
              <a:rPr lang="en-US" dirty="0" smtClean="0">
                <a:solidFill>
                  <a:srgbClr val="FFFFFF"/>
                </a:solidFill>
              </a:rPr>
              <a:t>Confession without repentance</a:t>
            </a:r>
            <a:endParaRPr lang="en-US" dirty="0">
              <a:solidFill>
                <a:srgbClr val="FFFFFF"/>
              </a:solidFill>
            </a:endParaRPr>
          </a:p>
        </p:txBody>
      </p:sp>
      <p:sp>
        <p:nvSpPr>
          <p:cNvPr id="4" name="Content Placeholder 3"/>
          <p:cNvSpPr>
            <a:spLocks noGrp="1"/>
          </p:cNvSpPr>
          <p:nvPr>
            <p:ph sz="half" idx="2"/>
          </p:nvPr>
        </p:nvSpPr>
        <p:spPr>
          <a:xfrm>
            <a:off x="4648200" y="900112"/>
            <a:ext cx="4038600" cy="2980823"/>
          </a:xfrm>
        </p:spPr>
        <p:txBody>
          <a:bodyPr>
            <a:normAutofit fontScale="92500" lnSpcReduction="10000"/>
          </a:bodyPr>
          <a:lstStyle/>
          <a:p>
            <a:pPr marL="0" indent="0">
              <a:buNone/>
            </a:pPr>
            <a:endParaRPr lang="en-US" dirty="0"/>
          </a:p>
        </p:txBody>
      </p:sp>
    </p:spTree>
    <p:extLst>
      <p:ext uri="{BB962C8B-B14F-4D97-AF65-F5344CB8AC3E}">
        <p14:creationId xmlns:p14="http://schemas.microsoft.com/office/powerpoint/2010/main" val="94599187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Are You Stuck?</a:t>
            </a:r>
            <a:endParaRPr lang="en-US" dirty="0">
              <a:solidFill>
                <a:srgbClr val="FFFFFF"/>
              </a:solidFill>
            </a:endParaRPr>
          </a:p>
        </p:txBody>
      </p:sp>
      <p:sp>
        <p:nvSpPr>
          <p:cNvPr id="3" name="Content Placeholder 2"/>
          <p:cNvSpPr>
            <a:spLocks noGrp="1"/>
          </p:cNvSpPr>
          <p:nvPr>
            <p:ph sz="half" idx="1"/>
          </p:nvPr>
        </p:nvSpPr>
        <p:spPr>
          <a:xfrm>
            <a:off x="457200" y="1063229"/>
            <a:ext cx="4038600" cy="3162269"/>
          </a:xfrm>
        </p:spPr>
        <p:txBody>
          <a:bodyPr>
            <a:normAutofit fontScale="92500" lnSpcReduction="10000"/>
          </a:bodyPr>
          <a:lstStyle/>
          <a:p>
            <a:pPr marL="0" indent="0">
              <a:buNone/>
            </a:pPr>
            <a:r>
              <a:rPr lang="en-US" dirty="0">
                <a:solidFill>
                  <a:srgbClr val="FFFFFF"/>
                </a:solidFill>
              </a:rPr>
              <a:t>Flesh-Driven Effort:</a:t>
            </a:r>
          </a:p>
          <a:p>
            <a:r>
              <a:rPr lang="en-US" dirty="0">
                <a:solidFill>
                  <a:srgbClr val="FFFFFF"/>
                </a:solidFill>
              </a:rPr>
              <a:t>Minimizing/Blaming</a:t>
            </a:r>
          </a:p>
          <a:p>
            <a:r>
              <a:rPr lang="en-US" dirty="0">
                <a:solidFill>
                  <a:srgbClr val="FFFFFF"/>
                </a:solidFill>
              </a:rPr>
              <a:t>Trying not to sin</a:t>
            </a:r>
          </a:p>
          <a:p>
            <a:r>
              <a:rPr lang="en-US" dirty="0">
                <a:solidFill>
                  <a:srgbClr val="FFFFFF"/>
                </a:solidFill>
              </a:rPr>
              <a:t>Beating yourself up</a:t>
            </a:r>
          </a:p>
          <a:p>
            <a:r>
              <a:rPr lang="en-US" dirty="0">
                <a:solidFill>
                  <a:srgbClr val="FFFFFF"/>
                </a:solidFill>
              </a:rPr>
              <a:t>Forgetting your </a:t>
            </a:r>
            <a:r>
              <a:rPr lang="en-US" dirty="0" smtClean="0">
                <a:solidFill>
                  <a:srgbClr val="FFFFFF"/>
                </a:solidFill>
              </a:rPr>
              <a:t>identity</a:t>
            </a:r>
          </a:p>
          <a:p>
            <a:r>
              <a:rPr lang="en-US" dirty="0" smtClean="0">
                <a:solidFill>
                  <a:srgbClr val="FFFFFF"/>
                </a:solidFill>
              </a:rPr>
              <a:t>Confession without repentance</a:t>
            </a:r>
            <a:endParaRPr lang="en-US" dirty="0">
              <a:solidFill>
                <a:srgbClr val="FFFFFF"/>
              </a:solidFill>
            </a:endParaRPr>
          </a:p>
        </p:txBody>
      </p:sp>
      <p:sp>
        <p:nvSpPr>
          <p:cNvPr id="4" name="Content Placeholder 3"/>
          <p:cNvSpPr>
            <a:spLocks noGrp="1"/>
          </p:cNvSpPr>
          <p:nvPr>
            <p:ph sz="half" idx="2"/>
          </p:nvPr>
        </p:nvSpPr>
        <p:spPr>
          <a:xfrm>
            <a:off x="4648200" y="1063229"/>
            <a:ext cx="4038600" cy="2980823"/>
          </a:xfrm>
        </p:spPr>
        <p:txBody>
          <a:bodyPr>
            <a:normAutofit fontScale="92500" lnSpcReduction="10000"/>
          </a:bodyPr>
          <a:lstStyle/>
          <a:p>
            <a:pPr marL="0" indent="0">
              <a:buNone/>
            </a:pPr>
            <a:r>
              <a:rPr lang="en-US" dirty="0">
                <a:solidFill>
                  <a:srgbClr val="FFFFFF"/>
                </a:solidFill>
              </a:rPr>
              <a:t>Grace-Driven Effort:</a:t>
            </a:r>
          </a:p>
          <a:p>
            <a:r>
              <a:rPr lang="en-US" dirty="0">
                <a:solidFill>
                  <a:srgbClr val="FFFFFF"/>
                </a:solidFill>
              </a:rPr>
              <a:t>Awareness of your sin</a:t>
            </a:r>
          </a:p>
          <a:p>
            <a:r>
              <a:rPr lang="en-US" dirty="0">
                <a:solidFill>
                  <a:srgbClr val="FFFFFF"/>
                </a:solidFill>
              </a:rPr>
              <a:t>Repenting of your sin</a:t>
            </a:r>
          </a:p>
          <a:p>
            <a:r>
              <a:rPr lang="en-US" dirty="0">
                <a:solidFill>
                  <a:srgbClr val="FFFFFF"/>
                </a:solidFill>
              </a:rPr>
              <a:t>Believing what is true</a:t>
            </a:r>
          </a:p>
          <a:p>
            <a:r>
              <a:rPr lang="en-US" dirty="0">
                <a:solidFill>
                  <a:srgbClr val="FFFFFF"/>
                </a:solidFill>
              </a:rPr>
              <a:t>Rejecting what is false</a:t>
            </a:r>
          </a:p>
          <a:p>
            <a:r>
              <a:rPr lang="en-US" dirty="0" smtClean="0">
                <a:solidFill>
                  <a:srgbClr val="FFFFFF"/>
                </a:solidFill>
              </a:rPr>
              <a:t>Increasing your worship</a:t>
            </a:r>
            <a:endParaRPr lang="en-US" dirty="0">
              <a:solidFill>
                <a:srgbClr val="FFFFFF"/>
              </a:solidFill>
            </a:endParaRPr>
          </a:p>
          <a:p>
            <a:pPr marL="0" indent="0">
              <a:buNone/>
            </a:pPr>
            <a:endParaRPr lang="en-US" dirty="0"/>
          </a:p>
        </p:txBody>
      </p:sp>
    </p:spTree>
    <p:extLst>
      <p:ext uri="{BB962C8B-B14F-4D97-AF65-F5344CB8AC3E}">
        <p14:creationId xmlns:p14="http://schemas.microsoft.com/office/powerpoint/2010/main" val="95411246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8345" y="533174"/>
            <a:ext cx="7731664" cy="3416320"/>
          </a:xfrm>
          <a:prstGeom prst="rect">
            <a:avLst/>
          </a:prstGeom>
        </p:spPr>
        <p:txBody>
          <a:bodyPr wrap="square">
            <a:spAutoFit/>
          </a:bodyPr>
          <a:lstStyle/>
          <a:p>
            <a:pPr lvl="0"/>
            <a:r>
              <a:rPr lang="en-US" sz="3600" dirty="0">
                <a:solidFill>
                  <a:srgbClr val="FFFFFF"/>
                </a:solidFill>
              </a:rPr>
              <a:t>“…train yourself for godliness; for while bodily training is of some value, godliness is of value in every way, as it holds promise for the present life and also for the life to come.”		</a:t>
            </a:r>
            <a:endParaRPr lang="en-US" sz="3600" dirty="0" smtClean="0">
              <a:solidFill>
                <a:srgbClr val="FFFFFF"/>
              </a:solidFill>
            </a:endParaRPr>
          </a:p>
          <a:p>
            <a:pPr lvl="0"/>
            <a:r>
              <a:rPr lang="en-US" sz="3600" dirty="0">
                <a:solidFill>
                  <a:srgbClr val="FFFFFF"/>
                </a:solidFill>
              </a:rPr>
              <a:t>	</a:t>
            </a:r>
            <a:r>
              <a:rPr lang="en-US" sz="3600" dirty="0" smtClean="0">
                <a:solidFill>
                  <a:srgbClr val="FFFFFF"/>
                </a:solidFill>
              </a:rPr>
              <a:t>									1 </a:t>
            </a:r>
            <a:r>
              <a:rPr lang="en-US" sz="3600" dirty="0">
                <a:solidFill>
                  <a:srgbClr val="FFFFFF"/>
                </a:solidFill>
              </a:rPr>
              <a:t>Timothy 4:7-</a:t>
            </a:r>
            <a:r>
              <a:rPr lang="en-US" sz="3600" dirty="0" smtClean="0">
                <a:solidFill>
                  <a:srgbClr val="FFFFFF"/>
                </a:solidFill>
              </a:rPr>
              <a:t>8</a:t>
            </a:r>
            <a:endParaRPr lang="en-US" sz="3600" dirty="0">
              <a:solidFill>
                <a:srgbClr val="FFFFFF"/>
              </a:solidFill>
            </a:endParaRPr>
          </a:p>
        </p:txBody>
      </p:sp>
    </p:spTree>
    <p:extLst>
      <p:ext uri="{BB962C8B-B14F-4D97-AF65-F5344CB8AC3E}">
        <p14:creationId xmlns:p14="http://schemas.microsoft.com/office/powerpoint/2010/main" val="50775668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Key Disciplines to Grow in Grace</a:t>
            </a:r>
            <a:endParaRPr lang="en-US" dirty="0">
              <a:solidFill>
                <a:schemeClr val="bg1"/>
              </a:solidFill>
            </a:endParaRPr>
          </a:p>
        </p:txBody>
      </p:sp>
      <p:sp>
        <p:nvSpPr>
          <p:cNvPr id="4" name="Content Placeholder 3"/>
          <p:cNvSpPr>
            <a:spLocks noGrp="1"/>
          </p:cNvSpPr>
          <p:nvPr>
            <p:ph idx="1"/>
          </p:nvPr>
        </p:nvSpPr>
        <p:spPr/>
        <p:txBody>
          <a:bodyPr>
            <a:normAutofit fontScale="92500" lnSpcReduction="20000"/>
          </a:bodyPr>
          <a:lstStyle/>
          <a:p>
            <a:pPr lvl="0"/>
            <a:r>
              <a:rPr lang="en-US" dirty="0">
                <a:solidFill>
                  <a:srgbClr val="FFFFFF"/>
                </a:solidFill>
              </a:rPr>
              <a:t>Study and meditation on scripture so that our thoughts are shaped by the thoughts of God, rather than having them shaped by a culture under the control of the </a:t>
            </a:r>
            <a:r>
              <a:rPr lang="en-US" dirty="0" smtClean="0">
                <a:solidFill>
                  <a:srgbClr val="FFFFFF"/>
                </a:solidFill>
              </a:rPr>
              <a:t>devil</a:t>
            </a:r>
            <a:endParaRPr lang="en-US" dirty="0">
              <a:solidFill>
                <a:srgbClr val="FFFFFF"/>
              </a:solidFill>
            </a:endParaRPr>
          </a:p>
          <a:p>
            <a:r>
              <a:rPr lang="en-US" dirty="0">
                <a:solidFill>
                  <a:srgbClr val="FFFFFF"/>
                </a:solidFill>
              </a:rPr>
              <a:t>Prayer and worship throughout the day so that our thought patterns are being redirected toward God rather than toward idols or circumstances that make us anxious </a:t>
            </a:r>
          </a:p>
        </p:txBody>
      </p:sp>
    </p:spTree>
    <p:extLst>
      <p:ext uri="{BB962C8B-B14F-4D97-AF65-F5344CB8AC3E}">
        <p14:creationId xmlns:p14="http://schemas.microsoft.com/office/powerpoint/2010/main" val="191407526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Key Disciplines to Grow in Grace</a:t>
            </a:r>
            <a:endParaRPr lang="en-US" dirty="0">
              <a:solidFill>
                <a:schemeClr val="bg1"/>
              </a:solidFill>
            </a:endParaRPr>
          </a:p>
        </p:txBody>
      </p:sp>
      <p:sp>
        <p:nvSpPr>
          <p:cNvPr id="4" name="Content Placeholder 3"/>
          <p:cNvSpPr>
            <a:spLocks noGrp="1"/>
          </p:cNvSpPr>
          <p:nvPr>
            <p:ph idx="1"/>
          </p:nvPr>
        </p:nvSpPr>
        <p:spPr/>
        <p:txBody>
          <a:bodyPr>
            <a:normAutofit/>
          </a:bodyPr>
          <a:lstStyle/>
          <a:p>
            <a:pPr lvl="0"/>
            <a:r>
              <a:rPr lang="en-US" dirty="0">
                <a:solidFill>
                  <a:srgbClr val="FFFFFF"/>
                </a:solidFill>
              </a:rPr>
              <a:t>Practicing self-examination so that we see where sin and unbelief are present and God’s transforming grace is </a:t>
            </a:r>
            <a:r>
              <a:rPr lang="en-US" dirty="0" smtClean="0">
                <a:solidFill>
                  <a:srgbClr val="FFFFFF"/>
                </a:solidFill>
              </a:rPr>
              <a:t>needed</a:t>
            </a:r>
            <a:endParaRPr lang="en-US" dirty="0">
              <a:solidFill>
                <a:srgbClr val="FFFFFF"/>
              </a:solidFill>
            </a:endParaRPr>
          </a:p>
          <a:p>
            <a:pPr lvl="0"/>
            <a:r>
              <a:rPr lang="en-US" dirty="0">
                <a:solidFill>
                  <a:srgbClr val="FFFFFF"/>
                </a:solidFill>
              </a:rPr>
              <a:t>Confessing our sins regularly so that we do not fall into self-deception and the hardness of </a:t>
            </a:r>
            <a:r>
              <a:rPr lang="en-US" dirty="0" smtClean="0">
                <a:solidFill>
                  <a:srgbClr val="FFFFFF"/>
                </a:solidFill>
              </a:rPr>
              <a:t>sin</a:t>
            </a:r>
            <a:endParaRPr lang="en-US" dirty="0">
              <a:solidFill>
                <a:srgbClr val="FFFFFF"/>
              </a:solidFill>
            </a:endParaRPr>
          </a:p>
        </p:txBody>
      </p:sp>
    </p:spTree>
    <p:extLst>
      <p:ext uri="{BB962C8B-B14F-4D97-AF65-F5344CB8AC3E}">
        <p14:creationId xmlns:p14="http://schemas.microsoft.com/office/powerpoint/2010/main" val="121570551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Key Disciplines to Grow in Grace</a:t>
            </a:r>
            <a:endParaRPr lang="en-US" dirty="0">
              <a:solidFill>
                <a:schemeClr val="bg1"/>
              </a:solidFill>
            </a:endParaRPr>
          </a:p>
        </p:txBody>
      </p:sp>
      <p:sp>
        <p:nvSpPr>
          <p:cNvPr id="4" name="Content Placeholder 3"/>
          <p:cNvSpPr>
            <a:spLocks noGrp="1"/>
          </p:cNvSpPr>
          <p:nvPr>
            <p:ph idx="1"/>
          </p:nvPr>
        </p:nvSpPr>
        <p:spPr/>
        <p:txBody>
          <a:bodyPr>
            <a:normAutofit/>
          </a:bodyPr>
          <a:lstStyle/>
          <a:p>
            <a:pPr lvl="0"/>
            <a:r>
              <a:rPr lang="en-US" dirty="0" smtClean="0">
                <a:solidFill>
                  <a:srgbClr val="FFFFFF"/>
                </a:solidFill>
              </a:rPr>
              <a:t>Reconciling with others when peace is broken</a:t>
            </a:r>
          </a:p>
          <a:p>
            <a:pPr lvl="0"/>
            <a:r>
              <a:rPr lang="en-US" dirty="0" smtClean="0">
                <a:solidFill>
                  <a:srgbClr val="FFFFFF"/>
                </a:solidFill>
              </a:rPr>
              <a:t>Placing </a:t>
            </a:r>
            <a:r>
              <a:rPr lang="en-US" dirty="0">
                <a:solidFill>
                  <a:srgbClr val="FFFFFF"/>
                </a:solidFill>
              </a:rPr>
              <a:t>ourselves under the authority of a local church and someone mature in the faith to disciple us and provide biblical counsel when </a:t>
            </a:r>
            <a:r>
              <a:rPr lang="en-US" dirty="0" smtClean="0">
                <a:solidFill>
                  <a:srgbClr val="FFFFFF"/>
                </a:solidFill>
              </a:rPr>
              <a:t>needed</a:t>
            </a:r>
            <a:endParaRPr lang="en-US" dirty="0">
              <a:solidFill>
                <a:srgbClr val="FFFFFF"/>
              </a:solidFill>
            </a:endParaRPr>
          </a:p>
        </p:txBody>
      </p:sp>
    </p:spTree>
    <p:extLst>
      <p:ext uri="{BB962C8B-B14F-4D97-AF65-F5344CB8AC3E}">
        <p14:creationId xmlns:p14="http://schemas.microsoft.com/office/powerpoint/2010/main" val="74090552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819"/>
            <a:ext cx="7772400" cy="2135963"/>
          </a:xfrm>
        </p:spPr>
        <p:txBody>
          <a:bodyPr>
            <a:normAutofit fontScale="90000"/>
          </a:bodyPr>
          <a:lstStyle/>
          <a:p>
            <a:r>
              <a:rPr lang="en-US" sz="4900" dirty="0" smtClean="0">
                <a:solidFill>
                  <a:schemeClr val="bg1"/>
                </a:solidFill>
              </a:rPr>
              <a:t>Stories of Grace</a:t>
            </a:r>
            <a:br>
              <a:rPr lang="en-US" sz="4900" dirty="0" smtClean="0">
                <a:solidFill>
                  <a:schemeClr val="bg1"/>
                </a:solidFill>
              </a:rPr>
            </a:br>
            <a:r>
              <a:rPr lang="en-US" sz="4900" dirty="0">
                <a:solidFill>
                  <a:schemeClr val="bg1"/>
                </a:solidFill>
              </a:rPr>
              <a:t/>
            </a:r>
            <a:br>
              <a:rPr lang="en-US" sz="4900" dirty="0">
                <a:solidFill>
                  <a:schemeClr val="bg1"/>
                </a:solidFill>
              </a:rPr>
            </a:br>
            <a:r>
              <a:rPr lang="en-US" sz="4000" dirty="0" smtClean="0">
                <a:solidFill>
                  <a:schemeClr val="bg1"/>
                </a:solidFill>
              </a:rPr>
              <a:t>Lesson 12</a:t>
            </a:r>
            <a:endParaRPr lang="en-US" dirty="0">
              <a:solidFill>
                <a:schemeClr val="bg1"/>
              </a:solidFill>
            </a:endParaRPr>
          </a:p>
        </p:txBody>
      </p:sp>
    </p:spTree>
    <p:extLst>
      <p:ext uri="{BB962C8B-B14F-4D97-AF65-F5344CB8AC3E}">
        <p14:creationId xmlns:p14="http://schemas.microsoft.com/office/powerpoint/2010/main" val="4194837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345" y="550946"/>
            <a:ext cx="7731664" cy="3785652"/>
          </a:xfrm>
          <a:prstGeom prst="rect">
            <a:avLst/>
          </a:prstGeom>
          <a:noFill/>
        </p:spPr>
        <p:txBody>
          <a:bodyPr wrap="square" rtlCol="0">
            <a:spAutoFit/>
          </a:bodyPr>
          <a:lstStyle/>
          <a:p>
            <a:r>
              <a:rPr lang="en-US" sz="4000" dirty="0" smtClean="0">
                <a:solidFill>
                  <a:schemeClr val="bg1"/>
                </a:solidFill>
              </a:rPr>
              <a:t>Realizing what sort of story we are living in will help us to make sense of the painful circumstances we find ourselves in. Healthy, mature Christians look for where God is at work in their story. </a:t>
            </a:r>
            <a:endParaRPr lang="en-US" sz="4000" dirty="0">
              <a:solidFill>
                <a:srgbClr val="FFFFFF"/>
              </a:solidFill>
            </a:endParaRPr>
          </a:p>
        </p:txBody>
      </p:sp>
    </p:spTree>
    <p:extLst>
      <p:ext uri="{BB962C8B-B14F-4D97-AF65-F5344CB8AC3E}">
        <p14:creationId xmlns:p14="http://schemas.microsoft.com/office/powerpoint/2010/main" val="24140681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FFFF"/>
                </a:solidFill>
              </a:rPr>
              <a:t>What’s Your Story About?</a:t>
            </a:r>
            <a:endParaRPr lang="en-US" dirty="0">
              <a:solidFill>
                <a:srgbClr val="FFFFFF"/>
              </a:solidFill>
            </a:endParaRPr>
          </a:p>
        </p:txBody>
      </p:sp>
      <p:sp>
        <p:nvSpPr>
          <p:cNvPr id="6" name="Content Placeholder 5"/>
          <p:cNvSpPr>
            <a:spLocks noGrp="1"/>
          </p:cNvSpPr>
          <p:nvPr>
            <p:ph idx="1"/>
          </p:nvPr>
        </p:nvSpPr>
        <p:spPr/>
        <p:txBody>
          <a:bodyPr/>
          <a:lstStyle/>
          <a:p>
            <a:pPr marL="0" indent="0">
              <a:buNone/>
            </a:pPr>
            <a:r>
              <a:rPr lang="en-US" dirty="0" smtClean="0">
                <a:solidFill>
                  <a:srgbClr val="FFFFFF"/>
                </a:solidFill>
              </a:rPr>
              <a:t>False Stories</a:t>
            </a:r>
          </a:p>
          <a:p>
            <a:r>
              <a:rPr lang="en-US" dirty="0" smtClean="0">
                <a:solidFill>
                  <a:srgbClr val="FFFFFF"/>
                </a:solidFill>
              </a:rPr>
              <a:t>Tragedy – You try real hard at life, but bad things just happen to you</a:t>
            </a:r>
          </a:p>
          <a:p>
            <a:r>
              <a:rPr lang="en-US" dirty="0" smtClean="0">
                <a:solidFill>
                  <a:srgbClr val="FFFFFF"/>
                </a:solidFill>
              </a:rPr>
              <a:t>Morality – Good things happen to you because you are basically good and try real hard</a:t>
            </a:r>
          </a:p>
        </p:txBody>
      </p:sp>
    </p:spTree>
    <p:extLst>
      <p:ext uri="{BB962C8B-B14F-4D97-AF65-F5344CB8AC3E}">
        <p14:creationId xmlns:p14="http://schemas.microsoft.com/office/powerpoint/2010/main" val="72779775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8345" y="533174"/>
            <a:ext cx="7731664" cy="3416320"/>
          </a:xfrm>
          <a:prstGeom prst="rect">
            <a:avLst/>
          </a:prstGeom>
        </p:spPr>
        <p:txBody>
          <a:bodyPr wrap="square">
            <a:spAutoFit/>
          </a:bodyPr>
          <a:lstStyle/>
          <a:p>
            <a:pPr lvl="0"/>
            <a:r>
              <a:rPr lang="en-US" sz="3600" dirty="0" smtClean="0">
                <a:solidFill>
                  <a:srgbClr val="FFFFFF"/>
                </a:solidFill>
              </a:rPr>
              <a:t>Rather than living in the false stories of tragedy or morality, we actually live in a redemptive story.  A redemptive story has a redeemer as the hero.  The person in need of rescue plays a supporting, but not a starring role.</a:t>
            </a:r>
            <a:endParaRPr lang="en-US" sz="3600" dirty="0">
              <a:solidFill>
                <a:srgbClr val="FFFFFF"/>
              </a:solidFill>
            </a:endParaRPr>
          </a:p>
        </p:txBody>
      </p:sp>
    </p:spTree>
    <p:extLst>
      <p:ext uri="{BB962C8B-B14F-4D97-AF65-F5344CB8AC3E}">
        <p14:creationId xmlns:p14="http://schemas.microsoft.com/office/powerpoint/2010/main" val="29930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3607</TotalTime>
  <Words>4979</Words>
  <Application>Microsoft Macintosh PowerPoint</Application>
  <PresentationFormat>On-screen Show (16:9)</PresentationFormat>
  <Paragraphs>423</Paragraphs>
  <Slides>101</Slides>
  <Notes>52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101</vt:i4>
      </vt:variant>
    </vt:vector>
  </HeadingPairs>
  <TitlesOfParts>
    <vt:vector size="105" baseType="lpstr">
      <vt:lpstr>Calibri</vt:lpstr>
      <vt:lpstr>Mangal</vt:lpstr>
      <vt:lpstr>Arial</vt:lpstr>
      <vt:lpstr>Office Theme</vt:lpstr>
      <vt:lpstr>The Storms We Face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2: The Help We Need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Grace: Water for Thirsty Souls  Lesson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Wreckage  Lesson 4</vt:lpstr>
      <vt:lpstr>PowerPoint Presentation</vt:lpstr>
      <vt:lpstr>PowerPoint Presentation</vt:lpstr>
      <vt:lpstr>PowerPoint Presentation</vt:lpstr>
      <vt:lpstr>PowerPoint Presentation</vt:lpstr>
      <vt:lpstr>PowerPoint Presentation</vt:lpstr>
      <vt:lpstr>Self Examination Part 1: Heart Idols  Lesson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Self Examination Part 2: Shame  Lesson 6</vt:lpstr>
      <vt:lpstr>PowerPoint Presentation</vt:lpstr>
      <vt:lpstr>PowerPoint Presentation</vt:lpstr>
      <vt:lpstr>PowerPoint Presentation</vt:lpstr>
      <vt:lpstr>PowerPoint Presentation</vt:lpstr>
      <vt:lpstr>Sources of Shame </vt:lpstr>
      <vt:lpstr>The Gospel is the Antidote to Shame!</vt:lpstr>
      <vt:lpstr>The Gospel is the Antidote to Shame!</vt:lpstr>
      <vt:lpstr>Self Examination Part 3: Bitterness  Lesson 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Repentance Part 1: Godly Sorrow  Lesson 8</vt:lpstr>
      <vt:lpstr>PowerPoint Presentation</vt:lpstr>
      <vt:lpstr>PowerPoint Presentation</vt:lpstr>
      <vt:lpstr>Godly vs. Worldly Sorrow</vt:lpstr>
      <vt:lpstr>PowerPoint Presentation</vt:lpstr>
      <vt:lpstr>PowerPoint Presentation</vt:lpstr>
      <vt:lpstr>PowerPoint Presentation</vt:lpstr>
      <vt:lpstr>Repentance Part 2: New Affections  Lesson 9</vt:lpstr>
      <vt:lpstr>PowerPoint Presentation</vt:lpstr>
      <vt:lpstr>Godly vs. Worldly Sorrow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Means of Grace Change Your Thinking </vt:lpstr>
      <vt:lpstr>Repentance Part 3: Making Peace  Lesson 10</vt:lpstr>
      <vt:lpstr>PowerPoint Presentation</vt:lpstr>
      <vt:lpstr>PowerPoint Presentation</vt:lpstr>
      <vt:lpstr>PowerPoint Presentation</vt:lpstr>
      <vt:lpstr>PowerPoint Presentation</vt:lpstr>
      <vt:lpstr>PowerPoint Presentation</vt:lpstr>
      <vt:lpstr>PowerPoint Presentation</vt:lpstr>
      <vt:lpstr>Connecting the Dots  Lesson 11</vt:lpstr>
      <vt:lpstr>PowerPoint Presentation</vt:lpstr>
      <vt:lpstr>PowerPoint Presentation</vt:lpstr>
      <vt:lpstr>Are You Stuck?</vt:lpstr>
      <vt:lpstr>Are You Stuck?</vt:lpstr>
      <vt:lpstr>PowerPoint Presentation</vt:lpstr>
      <vt:lpstr>Key Disciplines to Grow in Grace</vt:lpstr>
      <vt:lpstr>Key Disciplines to Grow in Grace</vt:lpstr>
      <vt:lpstr>Key Disciplines to Grow in Grace</vt:lpstr>
      <vt:lpstr>Stories of Grace  Lesson 12</vt:lpstr>
      <vt:lpstr>PowerPoint Presentation</vt:lpstr>
      <vt:lpstr>What’s Your Story About?</vt:lpstr>
      <vt:lpstr>PowerPoint Presentation</vt:lpstr>
      <vt:lpstr>False Stories vs. Redemptive Stories</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Hudson</dc:creator>
  <cp:lastModifiedBy>Jim Hudson</cp:lastModifiedBy>
  <cp:revision>126</cp:revision>
  <cp:lastPrinted>2013-09-10T19:15:03Z</cp:lastPrinted>
  <dcterms:created xsi:type="dcterms:W3CDTF">2013-09-06T20:39:18Z</dcterms:created>
  <dcterms:modified xsi:type="dcterms:W3CDTF">2017-10-10T20:55:34Z</dcterms:modified>
</cp:coreProperties>
</file>